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1"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37" d="100"/>
          <a:sy n="137" d="100"/>
        </p:scale>
        <p:origin x="-768"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228600" y="742950"/>
            <a:ext cx="8686800" cy="3886199"/>
          </a:xfrm>
        </p:spPr>
        <p:txBody>
          <a:bodyPr vert="eaVert">
            <a:normAutofit/>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228600" y="701278"/>
            <a:ext cx="8686800" cy="3927872"/>
          </a:xfrm>
        </p:spPr>
        <p:txBody>
          <a:bodyPr>
            <a:normAutofit/>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2800" b="1" cap="all">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Content Placeholder 2"/>
          <p:cNvSpPr>
            <a:spLocks noGrp="1"/>
          </p:cNvSpPr>
          <p:nvPr>
            <p:ph sz="half" idx="1"/>
          </p:nvPr>
        </p:nvSpPr>
        <p:spPr>
          <a:xfrm>
            <a:off x="457200" y="666750"/>
            <a:ext cx="4038600" cy="3962400"/>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666750"/>
            <a:ext cx="4038600" cy="3962400"/>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228599" y="666750"/>
            <a:ext cx="4192527" cy="479822"/>
          </a:xfrm>
        </p:spPr>
        <p:txBody>
          <a:bodyPr anchor="b">
            <a:normAutofit/>
          </a:bodyPr>
          <a:lstStyle>
            <a:lvl1pPr marL="0" indent="0">
              <a:buNone/>
              <a:defRPr sz="18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599" y="1146570"/>
            <a:ext cx="4192527" cy="3482579"/>
          </a:xfrm>
        </p:spPr>
        <p:txBody>
          <a:bodyPr>
            <a:normAutofit/>
          </a:bodyPr>
          <a:lstStyle>
            <a:lvl1pPr>
              <a:defRPr lang="en-US" sz="1600" dirty="0" smtClean="0"/>
            </a:lvl1pPr>
            <a:lvl2pPr>
              <a:defRPr lang="en-US" sz="1600" dirty="0" smtClean="0"/>
            </a:lvl2pPr>
            <a:lvl3pPr>
              <a:defRPr lang="en-US" sz="1600" dirty="0" smtClean="0"/>
            </a:lvl3pPr>
            <a:lvl4pPr>
              <a:defRPr lang="en-US" sz="1600" dirty="0" smtClean="0"/>
            </a:lvl4pPr>
            <a:lvl5pPr>
              <a:defRPr lang="en-US" sz="1600" dirty="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1226" y="666750"/>
            <a:ext cx="4194174" cy="479822"/>
          </a:xfrm>
        </p:spPr>
        <p:txBody>
          <a:bodyPr anchor="b">
            <a:normAutofit/>
          </a:bodyPr>
          <a:lstStyle>
            <a:lvl1pPr marL="0" indent="0">
              <a:buNone/>
              <a:defRPr sz="16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1226" y="1146570"/>
            <a:ext cx="4194174" cy="3482579"/>
          </a:xfrm>
        </p:spPr>
        <p:txBody>
          <a:bodyPr>
            <a:normAutofit/>
          </a:bodyPr>
          <a:lstStyle>
            <a:lvl1pPr>
              <a:defRPr sz="1600">
                <a:latin typeface="Trebuchet MS" pitchFamily="34" charset="0"/>
              </a:defRPr>
            </a:lvl1pPr>
            <a:lvl2pPr>
              <a:defRPr sz="1600">
                <a:latin typeface="Trebuchet MS" pitchFamily="34" charset="0"/>
              </a:defRPr>
            </a:lvl2pPr>
            <a:lvl3pPr>
              <a:defRPr sz="16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90550"/>
          </a:xfrm>
        </p:spPr>
        <p:txBody>
          <a:bodyPr>
            <a:noAutofit/>
          </a:bodyPr>
          <a:lstStyle>
            <a:lvl1pPr algn="l">
              <a:defRPr sz="2800">
                <a:latin typeface="Trebuchet MS"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764694"/>
          </a:xfrm>
        </p:spPr>
        <p:txBody>
          <a:bodyPr anchor="b"/>
          <a:lstStyle>
            <a:lvl1pPr algn="l">
              <a:defRPr sz="2000" b="1">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3575050" y="742950"/>
            <a:ext cx="5111750" cy="3505199"/>
          </a:xfrm>
        </p:spPr>
        <p:txBody>
          <a:bodyPr>
            <a:normAutofit/>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57350"/>
            <a:ext cx="3008313" cy="2590800"/>
          </a:xfrm>
        </p:spPr>
        <p:txBody>
          <a:bodyPr>
            <a:normAutofit/>
          </a:bodyPr>
          <a:lstStyle>
            <a:lvl1pPr marL="0" indent="0">
              <a:buNone/>
              <a:defRPr sz="16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3337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66749"/>
            <a:ext cx="5486400" cy="25908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8731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resentation3.jpg"/>
          <p:cNvPicPr>
            <a:picLocks noChangeAspect="1"/>
          </p:cNvPicPr>
          <p:nvPr userDrawn="1"/>
        </p:nvPicPr>
        <p:blipFill>
          <a:blip r:embed="rId14"/>
          <a:stretch>
            <a:fillRect/>
          </a:stretch>
        </p:blipFill>
        <p:spPr>
          <a:xfrm>
            <a:off x="0" y="0"/>
            <a:ext cx="9144000" cy="5143500"/>
          </a:xfrm>
          <a:prstGeom prst="rect">
            <a:avLst/>
          </a:prstGeom>
        </p:spPr>
      </p:pic>
      <p:sp>
        <p:nvSpPr>
          <p:cNvPr id="2" name="Title Placeholder 1"/>
          <p:cNvSpPr>
            <a:spLocks noGrp="1"/>
          </p:cNvSpPr>
          <p:nvPr>
            <p:ph type="title"/>
          </p:nvPr>
        </p:nvSpPr>
        <p:spPr>
          <a:xfrm>
            <a:off x="228600" y="1"/>
            <a:ext cx="8686800" cy="5905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701278"/>
            <a:ext cx="8686800" cy="39278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28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entation2.jpg"/>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685800" y="285750"/>
            <a:ext cx="7772400" cy="1102519"/>
          </a:xfrm>
        </p:spPr>
        <p:txBody>
          <a:bodyPr/>
          <a:lstStyle/>
          <a:p>
            <a:pPr algn="ctr">
              <a:lnSpc>
                <a:spcPct val="100000"/>
              </a:lnSpc>
            </a:pPr>
            <a:r>
              <a:rPr lang="en-IN" b="1" dirty="0">
                <a:solidFill>
                  <a:srgbClr val="FF0000"/>
                </a:solidFill>
              </a:rPr>
              <a:t/>
            </a:r>
            <a:br>
              <a:rPr lang="en-IN" b="1" dirty="0">
                <a:solidFill>
                  <a:srgbClr val="FF0000"/>
                </a:solidFill>
              </a:rPr>
            </a:br>
            <a:r>
              <a:rPr lang="en-IN" b="1" dirty="0">
                <a:solidFill>
                  <a:srgbClr val="FF0000"/>
                </a:solidFill>
              </a:rPr>
              <a:t>Clinic Management System(CMS)</a:t>
            </a:r>
            <a:r>
              <a:rPr lang="en-IN" dirty="0">
                <a:solidFill>
                  <a:srgbClr val="FF0000"/>
                </a:solidFill>
              </a:rPr>
              <a:t/>
            </a:r>
            <a:br>
              <a:rPr lang="en-IN" dirty="0">
                <a:solidFill>
                  <a:srgbClr val="FF0000"/>
                </a:solidFill>
              </a:rPr>
            </a:br>
            <a:endParaRPr 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latin typeface="Arial"/>
              </a:rPr>
              <a:t/>
            </a:r>
            <a:br>
              <a:rPr lang="en-IN" b="1" dirty="0">
                <a:solidFill>
                  <a:srgbClr val="000000"/>
                </a:solidFill>
                <a:latin typeface="Arial"/>
              </a:rPr>
            </a:br>
            <a:r>
              <a:rPr lang="en-IN" b="1" dirty="0">
                <a:solidFill>
                  <a:srgbClr val="000000"/>
                </a:solidFill>
                <a:latin typeface="Arial"/>
              </a:rPr>
              <a:t>View Bills</a:t>
            </a:r>
            <a:r>
              <a:rPr lang="en-IN" b="1" dirty="0"/>
              <a:t/>
            </a:r>
            <a:br>
              <a:rPr lang="en-IN" b="1" dirty="0"/>
            </a:br>
            <a:endParaRPr lang="en-US" dirty="0"/>
          </a:p>
        </p:txBody>
      </p:sp>
      <p:sp>
        <p:nvSpPr>
          <p:cNvPr id="3" name="Content Placeholder 2"/>
          <p:cNvSpPr>
            <a:spLocks noGrp="1"/>
          </p:cNvSpPr>
          <p:nvPr>
            <p:ph idx="1"/>
          </p:nvPr>
        </p:nvSpPr>
        <p:spPr>
          <a:xfrm>
            <a:off x="228600" y="701278"/>
            <a:ext cx="8686800" cy="4156472"/>
          </a:xfrm>
        </p:spPr>
        <p:txBody>
          <a:bodyPr>
            <a:normAutofit/>
          </a:bodyPr>
          <a:lstStyle/>
          <a:p>
            <a:pPr>
              <a:buSzPct val="90000"/>
            </a:pPr>
            <a:r>
              <a:rPr lang="en-US" sz="1600" b="1" dirty="0">
                <a:solidFill>
                  <a:srgbClr val="000000"/>
                </a:solidFill>
              </a:rPr>
              <a:t>View Bills:</a:t>
            </a:r>
            <a:r>
              <a:rPr lang="en-US" sz="1600" dirty="0">
                <a:solidFill>
                  <a:srgbClr val="000000"/>
                </a:solidFill>
              </a:rPr>
              <a:t> All bills for a selected period along with patient appointments and registrations are displayed.</a:t>
            </a:r>
            <a:endParaRPr lang="en-US" sz="1600" dirty="0"/>
          </a:p>
          <a:p>
            <a:r>
              <a:rPr lang="en-US" sz="1600" dirty="0">
                <a:solidFill>
                  <a:srgbClr val="000000"/>
                </a:solidFill>
              </a:rPr>
              <a:t>Detailed view is also available for a selected list item. </a:t>
            </a:r>
            <a:endParaRPr lang="en-US" sz="1600" dirty="0"/>
          </a:p>
          <a:p>
            <a:pPr>
              <a:lnSpc>
                <a:spcPct val="100000"/>
              </a:lnSpc>
            </a:pPr>
            <a:endParaRPr lang="en-US" sz="1600" dirty="0"/>
          </a:p>
          <a:p>
            <a:endParaRPr lang="en-US" sz="1600" dirty="0"/>
          </a:p>
        </p:txBody>
      </p:sp>
      <p:pic>
        <p:nvPicPr>
          <p:cNvPr id="4" name="Picture 3"/>
          <p:cNvPicPr/>
          <p:nvPr/>
        </p:nvPicPr>
        <p:blipFill>
          <a:blip r:embed="rId2"/>
          <a:stretch>
            <a:fillRect/>
          </a:stretch>
        </p:blipFill>
        <p:spPr>
          <a:xfrm>
            <a:off x="304800" y="1581150"/>
            <a:ext cx="8382000" cy="3276600"/>
          </a:xfrm>
          <a:prstGeom prst="rect">
            <a:avLst/>
          </a:prstGeom>
          <a:ln>
            <a:noFill/>
          </a:ln>
        </p:spPr>
      </p:pic>
    </p:spTree>
    <p:extLst>
      <p:ext uri="{BB962C8B-B14F-4D97-AF65-F5344CB8AC3E}">
        <p14:creationId xmlns:p14="http://schemas.microsoft.com/office/powerpoint/2010/main" xmlns="" val="101463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latin typeface="Arial"/>
              </a:rPr>
              <a:t/>
            </a:r>
            <a:br>
              <a:rPr lang="en-IN" b="1" dirty="0">
                <a:solidFill>
                  <a:srgbClr val="000000"/>
                </a:solidFill>
                <a:latin typeface="Arial"/>
              </a:rPr>
            </a:br>
            <a:r>
              <a:rPr lang="en-IN" b="1" dirty="0">
                <a:solidFill>
                  <a:srgbClr val="000000"/>
                </a:solidFill>
                <a:latin typeface="Arial"/>
              </a:rPr>
              <a:t>TAT Report</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lnSpc>
                <a:spcPct val="100000"/>
              </a:lnSpc>
            </a:pPr>
            <a:r>
              <a:rPr lang="en-US" sz="1600" b="1" dirty="0">
                <a:solidFill>
                  <a:srgbClr val="000000"/>
                </a:solidFill>
              </a:rPr>
              <a:t>Tat report: </a:t>
            </a:r>
            <a:r>
              <a:rPr lang="en-US" sz="1600" dirty="0">
                <a:solidFill>
                  <a:srgbClr val="000000"/>
                </a:solidFill>
              </a:rPr>
              <a:t>Here we have detailed report of the patients about how much time they spent in hospital, including lab and pharmacy. </a:t>
            </a:r>
            <a:endParaRPr lang="en-US" sz="1600" dirty="0"/>
          </a:p>
          <a:p>
            <a:pPr>
              <a:lnSpc>
                <a:spcPct val="100000"/>
              </a:lnSpc>
              <a:buSzPct val="45000"/>
              <a:buFont typeface="StarSymbol"/>
              <a:buChar char="l"/>
            </a:pPr>
            <a:endParaRPr lang="en-US" sz="1600" dirty="0"/>
          </a:p>
          <a:p>
            <a:endParaRPr lang="en-US" sz="1600" dirty="0"/>
          </a:p>
        </p:txBody>
      </p:sp>
      <p:pic>
        <p:nvPicPr>
          <p:cNvPr id="4" name="Picture 3"/>
          <p:cNvPicPr/>
          <p:nvPr/>
        </p:nvPicPr>
        <p:blipFill>
          <a:blip r:embed="rId2"/>
          <a:stretch>
            <a:fillRect/>
          </a:stretch>
        </p:blipFill>
        <p:spPr>
          <a:xfrm>
            <a:off x="381000" y="1276350"/>
            <a:ext cx="8382000" cy="3581400"/>
          </a:xfrm>
          <a:prstGeom prst="rect">
            <a:avLst/>
          </a:prstGeom>
          <a:ln>
            <a:noFill/>
          </a:ln>
        </p:spPr>
      </p:pic>
    </p:spTree>
    <p:extLst>
      <p:ext uri="{BB962C8B-B14F-4D97-AF65-F5344CB8AC3E}">
        <p14:creationId xmlns:p14="http://schemas.microsoft.com/office/powerpoint/2010/main" xmlns="" val="2657403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lnSpc>
                <a:spcPct val="100000"/>
              </a:lnSpc>
              <a:buSzPct val="80000"/>
            </a:pPr>
            <a:endParaRPr lang="en-IN" b="1" dirty="0">
              <a:solidFill>
                <a:srgbClr val="000000"/>
              </a:solidFill>
            </a:endParaRPr>
          </a:p>
          <a:p>
            <a:pPr algn="ctr">
              <a:lnSpc>
                <a:spcPct val="100000"/>
              </a:lnSpc>
              <a:buSzPct val="80000"/>
            </a:pPr>
            <a:endParaRPr lang="en-IN" b="1" dirty="0">
              <a:solidFill>
                <a:srgbClr val="000000"/>
              </a:solidFill>
            </a:endParaRPr>
          </a:p>
          <a:p>
            <a:pPr marL="0" indent="0" algn="ctr">
              <a:lnSpc>
                <a:spcPct val="100000"/>
              </a:lnSpc>
              <a:buSzPct val="80000"/>
              <a:buNone/>
            </a:pPr>
            <a:endParaRPr lang="en-IN" b="1" dirty="0">
              <a:solidFill>
                <a:srgbClr val="000000"/>
              </a:solidFill>
            </a:endParaRPr>
          </a:p>
          <a:p>
            <a:pPr marL="0" indent="0" algn="ctr">
              <a:lnSpc>
                <a:spcPct val="100000"/>
              </a:lnSpc>
              <a:buSzPct val="80000"/>
              <a:buNone/>
            </a:pPr>
            <a:r>
              <a:rPr lang="en-IN" b="1" dirty="0">
                <a:solidFill>
                  <a:srgbClr val="000000"/>
                </a:solidFill>
              </a:rPr>
              <a:t>Pharmacy</a:t>
            </a:r>
            <a:endParaRPr lang="en-IN" dirty="0"/>
          </a:p>
          <a:p>
            <a:endParaRPr lang="en-US" dirty="0"/>
          </a:p>
        </p:txBody>
      </p:sp>
    </p:spTree>
    <p:extLst>
      <p:ext uri="{BB962C8B-B14F-4D97-AF65-F5344CB8AC3E}">
        <p14:creationId xmlns:p14="http://schemas.microsoft.com/office/powerpoint/2010/main" xmlns="" val="378930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Pharmacy</a:t>
            </a:r>
            <a:endParaRPr lang="en-US" dirty="0"/>
          </a:p>
        </p:txBody>
      </p:sp>
      <p:sp>
        <p:nvSpPr>
          <p:cNvPr id="3" name="Content Placeholder 2"/>
          <p:cNvSpPr>
            <a:spLocks noGrp="1"/>
          </p:cNvSpPr>
          <p:nvPr>
            <p:ph idx="1"/>
          </p:nvPr>
        </p:nvSpPr>
        <p:spPr/>
        <p:txBody>
          <a:bodyPr>
            <a:normAutofit/>
          </a:bodyPr>
          <a:lstStyle/>
          <a:p>
            <a:pPr algn="ctr">
              <a:buSzPct val="80000"/>
              <a:buFont typeface="Arial"/>
              <a:buChar char="•"/>
            </a:pPr>
            <a:endParaRPr lang="en-US" sz="1600" b="1" dirty="0"/>
          </a:p>
          <a:p>
            <a:pPr lvl="1">
              <a:buSzPct val="90000"/>
              <a:buFont typeface="Arial" panose="020B0604020202020204" pitchFamily="34" charset="0"/>
              <a:buChar char="•"/>
            </a:pPr>
            <a:r>
              <a:rPr lang="en-US" sz="1600" dirty="0">
                <a:solidFill>
                  <a:srgbClr val="000000"/>
                </a:solidFill>
              </a:rPr>
              <a:t>We have two flavors of pharmacy application, one for independent pharmacy and one for pharmacy associated with a hospital.</a:t>
            </a:r>
            <a:endParaRPr lang="en-US" sz="1600" dirty="0"/>
          </a:p>
          <a:p>
            <a:pPr lvl="1">
              <a:buSzPct val="90000"/>
              <a:buFont typeface="Arial" panose="020B0604020202020204" pitchFamily="34" charset="0"/>
              <a:buChar char="•"/>
            </a:pPr>
            <a:r>
              <a:rPr lang="en-US" sz="1600" dirty="0">
                <a:solidFill>
                  <a:srgbClr val="000000"/>
                </a:solidFill>
              </a:rPr>
              <a:t>This application covers end to end flow from receipt of stock from stockiest to selling of drugs, billing with GST, alert with list of drugs which reached below the defined threshold limit, various reports encompassing current stock, sales for a  selected period etc.,</a:t>
            </a:r>
            <a:endParaRPr lang="en-US" sz="1600" dirty="0"/>
          </a:p>
          <a:p>
            <a:pPr lvl="1">
              <a:buSzPct val="90000"/>
              <a:buFont typeface="Arial" panose="020B0604020202020204" pitchFamily="34" charset="0"/>
              <a:buChar char="•"/>
            </a:pPr>
            <a:r>
              <a:rPr lang="en-US" sz="1600" dirty="0">
                <a:solidFill>
                  <a:srgbClr val="000000"/>
                </a:solidFill>
              </a:rPr>
              <a:t>Our advanced option supports Multi-location pharmacies, return of purchased drugs with credit voucher option, SMS alerts to registered patients </a:t>
            </a:r>
            <a:endParaRPr lang="en-US" sz="1600" dirty="0"/>
          </a:p>
          <a:p>
            <a:endParaRPr lang="en-US" sz="2000" dirty="0"/>
          </a:p>
        </p:txBody>
      </p:sp>
    </p:spTree>
    <p:extLst>
      <p:ext uri="{BB962C8B-B14F-4D97-AF65-F5344CB8AC3E}">
        <p14:creationId xmlns:p14="http://schemas.microsoft.com/office/powerpoint/2010/main" xmlns="" val="56348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402156" y="726818"/>
            <a:ext cx="1752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050" dirty="0"/>
              <a:t>PHARMACY MODULE</a:t>
            </a:r>
          </a:p>
        </p:txBody>
      </p:sp>
      <p:sp>
        <p:nvSpPr>
          <p:cNvPr id="8" name="Rectangle 7"/>
          <p:cNvSpPr/>
          <p:nvPr/>
        </p:nvSpPr>
        <p:spPr>
          <a:xfrm>
            <a:off x="381000" y="1720462"/>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IN" sz="1100" dirty="0">
                <a:solidFill>
                  <a:schemeClr val="bg1"/>
                </a:solidFill>
                <a:latin typeface="Arial"/>
              </a:rPr>
              <a:t>Initial Setup</a:t>
            </a:r>
            <a:endParaRPr lang="en-IN" sz="1100" dirty="0">
              <a:solidFill>
                <a:schemeClr val="bg1"/>
              </a:solidFill>
            </a:endParaRPr>
          </a:p>
        </p:txBody>
      </p:sp>
      <p:sp>
        <p:nvSpPr>
          <p:cNvPr id="9" name="Rectangle 8"/>
          <p:cNvSpPr/>
          <p:nvPr/>
        </p:nvSpPr>
        <p:spPr>
          <a:xfrm>
            <a:off x="2545884" y="1703441"/>
            <a:ext cx="11811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IN" sz="1100" dirty="0">
                <a:solidFill>
                  <a:schemeClr val="bg1"/>
                </a:solidFill>
                <a:latin typeface="Arial"/>
              </a:rPr>
              <a:t>Stock </a:t>
            </a:r>
            <a:r>
              <a:rPr lang="en-IN" sz="1100" dirty="0">
                <a:solidFill>
                  <a:schemeClr val="bg1"/>
                </a:solidFill>
              </a:rPr>
              <a:t> </a:t>
            </a:r>
            <a:r>
              <a:rPr lang="en-IN" sz="1100" dirty="0">
                <a:solidFill>
                  <a:schemeClr val="bg1"/>
                </a:solidFill>
                <a:latin typeface="Arial"/>
              </a:rPr>
              <a:t>Inventory</a:t>
            </a:r>
            <a:endParaRPr lang="en-IN" sz="1100" dirty="0">
              <a:solidFill>
                <a:schemeClr val="bg1"/>
              </a:solidFill>
            </a:endParaRPr>
          </a:p>
        </p:txBody>
      </p:sp>
      <p:sp>
        <p:nvSpPr>
          <p:cNvPr id="10" name="Rectangle 9"/>
          <p:cNvSpPr/>
          <p:nvPr/>
        </p:nvSpPr>
        <p:spPr>
          <a:xfrm>
            <a:off x="4911492" y="1703441"/>
            <a:ext cx="14097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Drug issue &amp; Bills</a:t>
            </a:r>
          </a:p>
        </p:txBody>
      </p:sp>
      <p:sp>
        <p:nvSpPr>
          <p:cNvPr id="11" name="Rectangle 10"/>
          <p:cNvSpPr/>
          <p:nvPr/>
        </p:nvSpPr>
        <p:spPr>
          <a:xfrm>
            <a:off x="7162800" y="1703441"/>
            <a:ext cx="1143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Reports</a:t>
            </a:r>
          </a:p>
        </p:txBody>
      </p:sp>
      <p:sp>
        <p:nvSpPr>
          <p:cNvPr id="13" name="Down Arrow 12"/>
          <p:cNvSpPr/>
          <p:nvPr/>
        </p:nvSpPr>
        <p:spPr>
          <a:xfrm>
            <a:off x="1027059" y="1458143"/>
            <a:ext cx="45719" cy="255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flipH="1">
            <a:off x="3074846" y="1477105"/>
            <a:ext cx="45719" cy="224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531315" y="1477105"/>
            <a:ext cx="45719" cy="2263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7657750" y="1484195"/>
            <a:ext cx="76200" cy="217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278456" y="1348185"/>
            <a:ext cx="45719" cy="110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flipV="1">
            <a:off x="1052468" y="1431386"/>
            <a:ext cx="6667149"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990600" y="2253862"/>
            <a:ext cx="45719" cy="1107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flipV="1">
            <a:off x="441842" y="2364587"/>
            <a:ext cx="1996558"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flipH="1">
            <a:off x="418982" y="2381084"/>
            <a:ext cx="45719" cy="1774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2438400" y="2364587"/>
            <a:ext cx="45719" cy="1774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Process 23"/>
          <p:cNvSpPr/>
          <p:nvPr/>
        </p:nvSpPr>
        <p:spPr>
          <a:xfrm>
            <a:off x="228599" y="2558529"/>
            <a:ext cx="844179" cy="39422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IN" sz="1050" dirty="0">
                <a:solidFill>
                  <a:schemeClr val="bg1"/>
                </a:solidFill>
                <a:latin typeface="Arial"/>
              </a:rPr>
              <a:t>Stockist Setup</a:t>
            </a:r>
            <a:endParaRPr lang="en-IN" sz="1050" dirty="0">
              <a:solidFill>
                <a:schemeClr val="bg1"/>
              </a:solidFill>
            </a:endParaRPr>
          </a:p>
        </p:txBody>
      </p:sp>
      <p:sp>
        <p:nvSpPr>
          <p:cNvPr id="25" name="Flowchart: Process 24"/>
          <p:cNvSpPr/>
          <p:nvPr/>
        </p:nvSpPr>
        <p:spPr>
          <a:xfrm>
            <a:off x="1212186" y="2540178"/>
            <a:ext cx="870440" cy="39422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Drug setup</a:t>
            </a:r>
          </a:p>
        </p:txBody>
      </p:sp>
      <p:sp>
        <p:nvSpPr>
          <p:cNvPr id="26" name="Flowchart: Process 25"/>
          <p:cNvSpPr/>
          <p:nvPr/>
        </p:nvSpPr>
        <p:spPr>
          <a:xfrm>
            <a:off x="2222034" y="2540178"/>
            <a:ext cx="914400" cy="4125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Generic setup</a:t>
            </a:r>
          </a:p>
        </p:txBody>
      </p:sp>
      <p:sp>
        <p:nvSpPr>
          <p:cNvPr id="28" name="Down Arrow 27"/>
          <p:cNvSpPr/>
          <p:nvPr/>
        </p:nvSpPr>
        <p:spPr>
          <a:xfrm flipH="1">
            <a:off x="3232985" y="2249164"/>
            <a:ext cx="45719" cy="779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Right Arrow 29"/>
          <p:cNvSpPr/>
          <p:nvPr/>
        </p:nvSpPr>
        <p:spPr>
          <a:xfrm>
            <a:off x="2222033" y="2992704"/>
            <a:ext cx="2102141" cy="7077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741973" y="3275976"/>
            <a:ext cx="960119" cy="380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Stock invoice</a:t>
            </a:r>
          </a:p>
        </p:txBody>
      </p:sp>
      <p:sp>
        <p:nvSpPr>
          <p:cNvPr id="32" name="Rectangle 31"/>
          <p:cNvSpPr/>
          <p:nvPr/>
        </p:nvSpPr>
        <p:spPr>
          <a:xfrm>
            <a:off x="2815903" y="3275976"/>
            <a:ext cx="914400" cy="373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Stock Receipts</a:t>
            </a:r>
          </a:p>
        </p:txBody>
      </p:sp>
      <p:sp>
        <p:nvSpPr>
          <p:cNvPr id="33" name="Flowchart: Process 32"/>
          <p:cNvSpPr/>
          <p:nvPr/>
        </p:nvSpPr>
        <p:spPr>
          <a:xfrm>
            <a:off x="3948207" y="3275976"/>
            <a:ext cx="914400" cy="3698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Return Stock</a:t>
            </a:r>
          </a:p>
        </p:txBody>
      </p:sp>
      <p:sp>
        <p:nvSpPr>
          <p:cNvPr id="34" name="Down Arrow 33"/>
          <p:cNvSpPr/>
          <p:nvPr/>
        </p:nvSpPr>
        <p:spPr>
          <a:xfrm>
            <a:off x="2222032" y="3002252"/>
            <a:ext cx="45719" cy="266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3238156" y="3045913"/>
            <a:ext cx="45719" cy="23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flipH="1">
            <a:off x="4278456" y="3009739"/>
            <a:ext cx="45719" cy="266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flipH="1">
            <a:off x="5535422" y="2232162"/>
            <a:ext cx="45719" cy="178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37"/>
          <p:cNvSpPr/>
          <p:nvPr/>
        </p:nvSpPr>
        <p:spPr>
          <a:xfrm>
            <a:off x="4794278" y="2417458"/>
            <a:ext cx="1565511"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Process 38"/>
          <p:cNvSpPr/>
          <p:nvPr/>
        </p:nvSpPr>
        <p:spPr>
          <a:xfrm>
            <a:off x="4386042" y="2665214"/>
            <a:ext cx="914400" cy="5119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Pharmacy Sales</a:t>
            </a:r>
          </a:p>
        </p:txBody>
      </p:sp>
      <p:sp>
        <p:nvSpPr>
          <p:cNvPr id="40" name="Flowchart: Process 39"/>
          <p:cNvSpPr/>
          <p:nvPr/>
        </p:nvSpPr>
        <p:spPr>
          <a:xfrm>
            <a:off x="5825889" y="2631376"/>
            <a:ext cx="914400" cy="54581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Sales Returns</a:t>
            </a:r>
          </a:p>
        </p:txBody>
      </p:sp>
      <p:sp>
        <p:nvSpPr>
          <p:cNvPr id="41" name="Down Arrow 40"/>
          <p:cNvSpPr/>
          <p:nvPr/>
        </p:nvSpPr>
        <p:spPr>
          <a:xfrm>
            <a:off x="4788846" y="2430899"/>
            <a:ext cx="49464" cy="232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flipH="1">
            <a:off x="6331549" y="2423800"/>
            <a:ext cx="45719" cy="207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p:cNvSpPr/>
          <p:nvPr/>
        </p:nvSpPr>
        <p:spPr>
          <a:xfrm>
            <a:off x="7683506" y="2249164"/>
            <a:ext cx="45719" cy="15417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Right Arrow 44"/>
          <p:cNvSpPr/>
          <p:nvPr/>
        </p:nvSpPr>
        <p:spPr>
          <a:xfrm flipV="1">
            <a:off x="3048000" y="3769474"/>
            <a:ext cx="5243582" cy="614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Process 45"/>
          <p:cNvSpPr/>
          <p:nvPr/>
        </p:nvSpPr>
        <p:spPr>
          <a:xfrm>
            <a:off x="2514600" y="3993600"/>
            <a:ext cx="1212384" cy="5282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Sales Reports</a:t>
            </a:r>
          </a:p>
        </p:txBody>
      </p:sp>
      <p:sp>
        <p:nvSpPr>
          <p:cNvPr id="48" name="Flowchart: Process 47"/>
          <p:cNvSpPr/>
          <p:nvPr/>
        </p:nvSpPr>
        <p:spPr>
          <a:xfrm>
            <a:off x="3861021" y="3964911"/>
            <a:ext cx="1182110" cy="52730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Purchase Report</a:t>
            </a:r>
          </a:p>
        </p:txBody>
      </p:sp>
      <p:sp>
        <p:nvSpPr>
          <p:cNvPr id="49" name="Flowchart: Process 48"/>
          <p:cNvSpPr/>
          <p:nvPr/>
        </p:nvSpPr>
        <p:spPr>
          <a:xfrm>
            <a:off x="5184569" y="4001727"/>
            <a:ext cx="1175219" cy="53517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Stock &amp; sales Report</a:t>
            </a:r>
          </a:p>
        </p:txBody>
      </p:sp>
      <p:sp>
        <p:nvSpPr>
          <p:cNvPr id="50" name="Flowchart: Process 49"/>
          <p:cNvSpPr/>
          <p:nvPr/>
        </p:nvSpPr>
        <p:spPr>
          <a:xfrm>
            <a:off x="6471358" y="4006318"/>
            <a:ext cx="1072441" cy="53058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Expiry drugs Report</a:t>
            </a:r>
          </a:p>
        </p:txBody>
      </p:sp>
      <p:sp>
        <p:nvSpPr>
          <p:cNvPr id="51" name="Flowchart: Process 50"/>
          <p:cNvSpPr/>
          <p:nvPr/>
        </p:nvSpPr>
        <p:spPr>
          <a:xfrm>
            <a:off x="7750942" y="4001727"/>
            <a:ext cx="1088258" cy="52014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Reorder Reports</a:t>
            </a:r>
          </a:p>
        </p:txBody>
      </p:sp>
      <p:sp>
        <p:nvSpPr>
          <p:cNvPr id="52" name="Down Arrow 51"/>
          <p:cNvSpPr/>
          <p:nvPr/>
        </p:nvSpPr>
        <p:spPr>
          <a:xfrm flipH="1">
            <a:off x="3025140" y="3780756"/>
            <a:ext cx="45719" cy="207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flipH="1">
            <a:off x="4322399" y="3792703"/>
            <a:ext cx="54697" cy="189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a:off x="5693243" y="3803301"/>
            <a:ext cx="45719" cy="185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flipH="1">
            <a:off x="6998788" y="3783485"/>
            <a:ext cx="45719" cy="2124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a:off x="8245863" y="3772890"/>
            <a:ext cx="45719" cy="2090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43949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lnSpc>
                <a:spcPct val="100000"/>
              </a:lnSpc>
            </a:pPr>
            <a:endParaRPr lang="en-IN" b="1" dirty="0">
              <a:solidFill>
                <a:srgbClr val="373545"/>
              </a:solidFill>
            </a:endParaRPr>
          </a:p>
          <a:p>
            <a:pPr algn="ctr">
              <a:lnSpc>
                <a:spcPct val="100000"/>
              </a:lnSpc>
            </a:pPr>
            <a:endParaRPr lang="en-IN" b="1" dirty="0">
              <a:solidFill>
                <a:srgbClr val="373545"/>
              </a:solidFill>
            </a:endParaRPr>
          </a:p>
          <a:p>
            <a:pPr algn="ctr">
              <a:lnSpc>
                <a:spcPct val="100000"/>
              </a:lnSpc>
            </a:pPr>
            <a:endParaRPr lang="en-IN" b="1" dirty="0">
              <a:solidFill>
                <a:srgbClr val="373545"/>
              </a:solidFill>
            </a:endParaRPr>
          </a:p>
          <a:p>
            <a:pPr marL="0" indent="0" algn="ctr">
              <a:lnSpc>
                <a:spcPct val="100000"/>
              </a:lnSpc>
              <a:buNone/>
            </a:pPr>
            <a:r>
              <a:rPr lang="en-IN" b="1" dirty="0">
                <a:solidFill>
                  <a:srgbClr val="373545"/>
                </a:solidFill>
              </a:rPr>
              <a:t>Pharmacy Screen Flow</a:t>
            </a:r>
            <a:endParaRPr lang="en-IN" b="1" dirty="0"/>
          </a:p>
        </p:txBody>
      </p:sp>
    </p:spTree>
    <p:extLst>
      <p:ext uri="{BB962C8B-B14F-4D97-AF65-F5344CB8AC3E}">
        <p14:creationId xmlns:p14="http://schemas.microsoft.com/office/powerpoint/2010/main" xmlns="" val="366856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a:xfrm>
            <a:off x="228600" y="701278"/>
            <a:ext cx="8686800" cy="4156472"/>
          </a:xfrm>
        </p:spPr>
        <p:txBody>
          <a:bodyPr>
            <a:normAutofit/>
          </a:bodyPr>
          <a:lstStyle/>
          <a:p>
            <a:pPr marL="0" indent="0">
              <a:buSzPct val="80000"/>
              <a:buNone/>
            </a:pPr>
            <a:r>
              <a:rPr lang="en-IN" sz="1600" b="1" dirty="0">
                <a:solidFill>
                  <a:srgbClr val="000000"/>
                </a:solidFill>
              </a:rPr>
              <a:t>   Drug Setup:</a:t>
            </a:r>
            <a:endParaRPr lang="en-IN" sz="1600" dirty="0"/>
          </a:p>
          <a:p>
            <a:pPr lvl="1">
              <a:buSzPct val="80000"/>
              <a:buFont typeface="Corbel"/>
              <a:buChar char="–"/>
            </a:pPr>
            <a:r>
              <a:rPr lang="en-IN" sz="1600" dirty="0">
                <a:solidFill>
                  <a:srgbClr val="000000"/>
                </a:solidFill>
              </a:rPr>
              <a:t>Users can add drug details as well as Generic drugs and setup threshold limit for each drug.</a:t>
            </a:r>
            <a:endParaRPr lang="en-IN" sz="1600" dirty="0"/>
          </a:p>
          <a:p>
            <a:pPr lvl="1">
              <a:buSzPct val="80000"/>
              <a:buFont typeface="Corbel"/>
              <a:buChar char="–"/>
            </a:pPr>
            <a:r>
              <a:rPr lang="en-IN" sz="1600" dirty="0">
                <a:solidFill>
                  <a:srgbClr val="000000"/>
                </a:solidFill>
              </a:rPr>
              <a:t>Users can view/edit all the entered drug details.</a:t>
            </a:r>
            <a:endParaRPr lang="en-IN" sz="1600" dirty="0"/>
          </a:p>
          <a:p>
            <a:pPr>
              <a:lnSpc>
                <a:spcPct val="100000"/>
              </a:lnSpc>
            </a:pPr>
            <a:r>
              <a:rPr lang="en-IN" sz="1600" b="1" dirty="0">
                <a:solidFill>
                  <a:srgbClr val="000000"/>
                </a:solidFill>
              </a:rPr>
              <a:t>INPUT PARAMETERS</a:t>
            </a:r>
            <a:r>
              <a:rPr lang="en-IN" sz="1600" dirty="0">
                <a:solidFill>
                  <a:srgbClr val="000000"/>
                </a:solidFill>
              </a:rPr>
              <a:t> : Drug Name, Formulation, Dosage, HSN Code, MRP, GST %</a:t>
            </a:r>
            <a:endParaRPr lang="en-IN" sz="1600" dirty="0"/>
          </a:p>
          <a:p>
            <a:pPr>
              <a:lnSpc>
                <a:spcPct val="100000"/>
              </a:lnSpc>
            </a:pPr>
            <a:r>
              <a:rPr lang="en-IN" sz="1600" b="1" dirty="0">
                <a:solidFill>
                  <a:srgbClr val="000000"/>
                </a:solidFill>
              </a:rPr>
              <a:t>OUPUT PARAMETERS </a:t>
            </a:r>
            <a:r>
              <a:rPr lang="en-IN" sz="1600" dirty="0">
                <a:solidFill>
                  <a:srgbClr val="000000"/>
                </a:solidFill>
              </a:rPr>
              <a:t>: Identical to input parameters, which navigates to stock receipts, sales and report screens.</a:t>
            </a:r>
            <a:endParaRPr lang="en-IN" sz="1600" dirty="0"/>
          </a:p>
          <a:p>
            <a:pPr>
              <a:lnSpc>
                <a:spcPct val="100000"/>
              </a:lnSpc>
            </a:pPr>
            <a:endParaRPr lang="en-IN" sz="1600" dirty="0"/>
          </a:p>
          <a:p>
            <a:pPr>
              <a:lnSpc>
                <a:spcPct val="100000"/>
              </a:lnSpc>
            </a:pPr>
            <a:endParaRPr lang="en-IN" sz="1600" dirty="0"/>
          </a:p>
          <a:p>
            <a:endParaRPr lang="en-US" sz="1600" dirty="0"/>
          </a:p>
        </p:txBody>
      </p:sp>
      <p:pic>
        <p:nvPicPr>
          <p:cNvPr id="4" name="Picture 3"/>
          <p:cNvPicPr/>
          <p:nvPr/>
        </p:nvPicPr>
        <p:blipFill>
          <a:blip r:embed="rId2"/>
          <a:stretch>
            <a:fillRect/>
          </a:stretch>
        </p:blipFill>
        <p:spPr>
          <a:xfrm>
            <a:off x="533400" y="2876550"/>
            <a:ext cx="8534400" cy="1981200"/>
          </a:xfrm>
          <a:prstGeom prst="rect">
            <a:avLst/>
          </a:prstGeom>
          <a:ln>
            <a:noFill/>
          </a:ln>
        </p:spPr>
      </p:pic>
    </p:spTree>
    <p:extLst>
      <p:ext uri="{BB962C8B-B14F-4D97-AF65-F5344CB8AC3E}">
        <p14:creationId xmlns:p14="http://schemas.microsoft.com/office/powerpoint/2010/main" xmlns="" val="1881447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marL="0" indent="0">
              <a:lnSpc>
                <a:spcPct val="100000"/>
              </a:lnSpc>
              <a:buNone/>
            </a:pPr>
            <a:r>
              <a:rPr lang="en-US" sz="1400" dirty="0"/>
              <a:t> </a:t>
            </a:r>
            <a:r>
              <a:rPr lang="en-US" sz="1400" b="1" dirty="0">
                <a:solidFill>
                  <a:srgbClr val="000000"/>
                </a:solidFill>
              </a:rPr>
              <a:t>Stockist Setup:</a:t>
            </a:r>
            <a:endParaRPr lang="en-US" sz="1400" dirty="0"/>
          </a:p>
          <a:p>
            <a:pPr marL="0" indent="0">
              <a:lnSpc>
                <a:spcPct val="100000"/>
              </a:lnSpc>
              <a:buNone/>
            </a:pPr>
            <a:r>
              <a:rPr lang="en-US" sz="1400" dirty="0">
                <a:solidFill>
                  <a:srgbClr val="000000"/>
                </a:solidFill>
              </a:rPr>
              <a:t>	- Users can add the details of </a:t>
            </a:r>
            <a:r>
              <a:rPr lang="en-US" sz="1400" dirty="0" err="1">
                <a:solidFill>
                  <a:srgbClr val="000000"/>
                </a:solidFill>
              </a:rPr>
              <a:t>Stockists</a:t>
            </a:r>
            <a:r>
              <a:rPr lang="en-US" sz="1400" dirty="0">
                <a:solidFill>
                  <a:srgbClr val="000000"/>
                </a:solidFill>
              </a:rPr>
              <a:t>.</a:t>
            </a:r>
            <a:endParaRPr lang="en-US" sz="1400" dirty="0"/>
          </a:p>
          <a:p>
            <a:pPr marL="0" indent="0">
              <a:lnSpc>
                <a:spcPct val="100000"/>
              </a:lnSpc>
              <a:buNone/>
            </a:pPr>
            <a:r>
              <a:rPr lang="en-US" sz="1400" dirty="0">
                <a:solidFill>
                  <a:srgbClr val="000000"/>
                </a:solidFill>
              </a:rPr>
              <a:t>	- Users can view/edit all the entered </a:t>
            </a:r>
            <a:r>
              <a:rPr lang="en-US" sz="1400" dirty="0" err="1">
                <a:solidFill>
                  <a:srgbClr val="000000"/>
                </a:solidFill>
              </a:rPr>
              <a:t>Stockists</a:t>
            </a:r>
            <a:r>
              <a:rPr lang="en-US" sz="1400" dirty="0">
                <a:solidFill>
                  <a:srgbClr val="000000"/>
                </a:solidFill>
              </a:rPr>
              <a:t>.</a:t>
            </a:r>
            <a:endParaRPr lang="en-US" sz="1400" dirty="0"/>
          </a:p>
          <a:p>
            <a:pPr>
              <a:lnSpc>
                <a:spcPct val="100000"/>
              </a:lnSpc>
            </a:pPr>
            <a:r>
              <a:rPr lang="en-US" sz="1400" b="1" dirty="0">
                <a:solidFill>
                  <a:srgbClr val="000000"/>
                </a:solidFill>
              </a:rPr>
              <a:t>INPUT PARAMETERS </a:t>
            </a:r>
            <a:r>
              <a:rPr lang="en-US" sz="1400" dirty="0">
                <a:solidFill>
                  <a:srgbClr val="000000"/>
                </a:solidFill>
              </a:rPr>
              <a:t>– Stockist Name, GST Number, Contact Details.</a:t>
            </a:r>
            <a:endParaRPr lang="en-US" sz="1400" dirty="0"/>
          </a:p>
          <a:p>
            <a:pPr>
              <a:lnSpc>
                <a:spcPct val="100000"/>
              </a:lnSpc>
            </a:pPr>
            <a:r>
              <a:rPr lang="en-US" sz="1400" b="1" dirty="0">
                <a:solidFill>
                  <a:srgbClr val="000000"/>
                </a:solidFill>
              </a:rPr>
              <a:t>OUTPUT PARAMETERS</a:t>
            </a:r>
            <a:r>
              <a:rPr lang="en-US" sz="1400" dirty="0">
                <a:solidFill>
                  <a:srgbClr val="000000"/>
                </a:solidFill>
              </a:rPr>
              <a:t> – Stockist Name, which navigates to Stock Invoice.</a:t>
            </a:r>
            <a:endParaRPr lang="en-US" sz="1400" dirty="0"/>
          </a:p>
          <a:p>
            <a:pPr>
              <a:lnSpc>
                <a:spcPct val="100000"/>
              </a:lnSpc>
            </a:pPr>
            <a:endParaRPr lang="en-US" sz="1400" dirty="0"/>
          </a:p>
          <a:p>
            <a:pPr marL="0" indent="0">
              <a:lnSpc>
                <a:spcPct val="100000"/>
              </a:lnSpc>
              <a:buNone/>
            </a:pPr>
            <a:r>
              <a:rPr lang="en-US" sz="1400" b="1" dirty="0">
                <a:solidFill>
                  <a:srgbClr val="000000"/>
                </a:solidFill>
              </a:rPr>
              <a:t>    Generic Setup:</a:t>
            </a:r>
            <a:endParaRPr lang="en-US" sz="1400" dirty="0"/>
          </a:p>
          <a:p>
            <a:pPr marL="0" indent="0">
              <a:lnSpc>
                <a:spcPct val="100000"/>
              </a:lnSpc>
              <a:buNone/>
            </a:pPr>
            <a:r>
              <a:rPr lang="en-US" sz="1400" dirty="0">
                <a:solidFill>
                  <a:srgbClr val="000000"/>
                </a:solidFill>
              </a:rPr>
              <a:t>       - A drug without brand name is a Generic. Every individual drug has its own generic name.</a:t>
            </a:r>
            <a:endParaRPr lang="en-US" sz="1400" dirty="0"/>
          </a:p>
          <a:p>
            <a:pPr marL="0" indent="0">
              <a:lnSpc>
                <a:spcPct val="100000"/>
              </a:lnSpc>
              <a:buNone/>
            </a:pPr>
            <a:r>
              <a:rPr lang="en-US" sz="1400" dirty="0">
                <a:solidFill>
                  <a:srgbClr val="000000"/>
                </a:solidFill>
              </a:rPr>
              <a:t>       - Users can add, edit the generics.</a:t>
            </a:r>
            <a:endParaRPr lang="en-US" sz="1400" dirty="0"/>
          </a:p>
          <a:p>
            <a:pPr>
              <a:lnSpc>
                <a:spcPct val="100000"/>
              </a:lnSpc>
            </a:pPr>
            <a:r>
              <a:rPr lang="en-US" sz="1400" b="1" dirty="0">
                <a:solidFill>
                  <a:srgbClr val="000000"/>
                </a:solidFill>
              </a:rPr>
              <a:t>INPUT PARAMETERS</a:t>
            </a:r>
            <a:r>
              <a:rPr lang="en-US" sz="1400" dirty="0">
                <a:solidFill>
                  <a:srgbClr val="000000"/>
                </a:solidFill>
              </a:rPr>
              <a:t> - Generic Name.</a:t>
            </a:r>
            <a:endParaRPr lang="en-US" sz="1400" dirty="0"/>
          </a:p>
          <a:p>
            <a:pPr>
              <a:lnSpc>
                <a:spcPct val="100000"/>
              </a:lnSpc>
            </a:pPr>
            <a:r>
              <a:rPr lang="en-US" sz="1400" b="1" dirty="0">
                <a:solidFill>
                  <a:srgbClr val="000000"/>
                </a:solidFill>
              </a:rPr>
              <a:t>OUTPUT PARAMETERS</a:t>
            </a:r>
            <a:r>
              <a:rPr lang="en-US" sz="1400" dirty="0">
                <a:solidFill>
                  <a:srgbClr val="000000"/>
                </a:solidFill>
              </a:rPr>
              <a:t> - Generic Name navigates to Drugs Setup Screen.</a:t>
            </a:r>
            <a:endParaRPr lang="en-US" sz="1400" dirty="0"/>
          </a:p>
          <a:p>
            <a:endParaRPr lang="en-US" sz="1400" dirty="0"/>
          </a:p>
        </p:txBody>
      </p:sp>
    </p:spTree>
    <p:extLst>
      <p:ext uri="{BB962C8B-B14F-4D97-AF65-F5344CB8AC3E}">
        <p14:creationId xmlns:p14="http://schemas.microsoft.com/office/powerpoint/2010/main" xmlns="" val="168473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a:xfrm>
            <a:off x="228600" y="701278"/>
            <a:ext cx="8839200" cy="4156472"/>
          </a:xfrm>
        </p:spPr>
        <p:txBody>
          <a:bodyPr>
            <a:noAutofit/>
          </a:bodyPr>
          <a:lstStyle/>
          <a:p>
            <a:pPr>
              <a:lnSpc>
                <a:spcPct val="100000"/>
              </a:lnSpc>
            </a:pPr>
            <a:r>
              <a:rPr lang="en-US" sz="1400" b="1" u="sng" dirty="0">
                <a:solidFill>
                  <a:srgbClr val="000000"/>
                </a:solidFill>
              </a:rPr>
              <a:t>Stock Invoice</a:t>
            </a:r>
            <a:r>
              <a:rPr lang="en-US" sz="1400" b="1" dirty="0">
                <a:solidFill>
                  <a:srgbClr val="000000"/>
                </a:solidFill>
              </a:rPr>
              <a:t>:</a:t>
            </a:r>
            <a:endParaRPr lang="en-US" sz="1400" dirty="0"/>
          </a:p>
          <a:p>
            <a:pPr marL="0" indent="0">
              <a:lnSpc>
                <a:spcPct val="100000"/>
              </a:lnSpc>
              <a:buNone/>
            </a:pPr>
            <a:r>
              <a:rPr lang="en-US" sz="1400" dirty="0">
                <a:solidFill>
                  <a:srgbClr val="000000"/>
                </a:solidFill>
              </a:rPr>
              <a:t>	- Users can add invoices for selected stockist </a:t>
            </a:r>
            <a:endParaRPr lang="en-US" sz="1400" dirty="0"/>
          </a:p>
          <a:p>
            <a:pPr marL="0" indent="0">
              <a:lnSpc>
                <a:spcPct val="100000"/>
              </a:lnSpc>
              <a:buNone/>
            </a:pPr>
            <a:r>
              <a:rPr lang="en-US" sz="1400" dirty="0">
                <a:solidFill>
                  <a:srgbClr val="000000"/>
                </a:solidFill>
              </a:rPr>
              <a:t>	- Users can view invoices; invoice details and drug details entered under particular invoice</a:t>
            </a:r>
            <a:endParaRPr lang="en-US" sz="1400" dirty="0"/>
          </a:p>
          <a:p>
            <a:pPr>
              <a:lnSpc>
                <a:spcPct val="100000"/>
              </a:lnSpc>
            </a:pPr>
            <a:r>
              <a:rPr lang="en-US" sz="1400" b="1" dirty="0">
                <a:solidFill>
                  <a:srgbClr val="000000"/>
                </a:solidFill>
              </a:rPr>
              <a:t>INPUT PARAMETERS</a:t>
            </a:r>
            <a:r>
              <a:rPr lang="en-US" sz="1400" dirty="0">
                <a:solidFill>
                  <a:srgbClr val="000000"/>
                </a:solidFill>
              </a:rPr>
              <a:t> – Invoice Number, Invoice Date, Gross Amount, Payment Type, Discount Percentage, Discount Amount, SGST Amount, CGST Amount, GST Amount, Final Invoice Amount.</a:t>
            </a:r>
            <a:endParaRPr lang="en-US" sz="1400" dirty="0"/>
          </a:p>
          <a:p>
            <a:pPr>
              <a:lnSpc>
                <a:spcPct val="100000"/>
              </a:lnSpc>
            </a:pPr>
            <a:r>
              <a:rPr lang="en-US" sz="1400" b="1" dirty="0">
                <a:solidFill>
                  <a:srgbClr val="000000"/>
                </a:solidFill>
              </a:rPr>
              <a:t>OUTPUT PARAMETERS</a:t>
            </a:r>
            <a:r>
              <a:rPr lang="en-US" sz="1400" dirty="0">
                <a:solidFill>
                  <a:srgbClr val="000000"/>
                </a:solidFill>
              </a:rPr>
              <a:t> – Identical to input parameters, navigates to Stock Receipts and Return Stock.</a:t>
            </a:r>
            <a:endParaRPr lang="en-US" sz="1400" dirty="0"/>
          </a:p>
          <a:p>
            <a:endParaRPr lang="en-US" sz="1400" dirty="0"/>
          </a:p>
        </p:txBody>
      </p:sp>
      <p:pic>
        <p:nvPicPr>
          <p:cNvPr id="4" name="Picture 3"/>
          <p:cNvPicPr/>
          <p:nvPr/>
        </p:nvPicPr>
        <p:blipFill>
          <a:blip r:embed="rId2"/>
          <a:stretch>
            <a:fillRect/>
          </a:stretch>
        </p:blipFill>
        <p:spPr>
          <a:xfrm>
            <a:off x="533400" y="2266950"/>
            <a:ext cx="8458200" cy="2590800"/>
          </a:xfrm>
          <a:prstGeom prst="rect">
            <a:avLst/>
          </a:prstGeom>
          <a:ln>
            <a:noFill/>
          </a:ln>
        </p:spPr>
      </p:pic>
    </p:spTree>
    <p:extLst>
      <p:ext uri="{BB962C8B-B14F-4D97-AF65-F5344CB8AC3E}">
        <p14:creationId xmlns:p14="http://schemas.microsoft.com/office/powerpoint/2010/main" xmlns="" val="1121112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a:xfrm>
            <a:off x="228600" y="701278"/>
            <a:ext cx="8686800" cy="4080272"/>
          </a:xfrm>
        </p:spPr>
        <p:txBody>
          <a:bodyPr>
            <a:normAutofit/>
          </a:bodyPr>
          <a:lstStyle/>
          <a:p>
            <a:pPr>
              <a:lnSpc>
                <a:spcPct val="100000"/>
              </a:lnSpc>
            </a:pPr>
            <a:r>
              <a:rPr lang="en-US" sz="1400" b="1" u="sng" dirty="0">
                <a:solidFill>
                  <a:srgbClr val="000000"/>
                </a:solidFill>
              </a:rPr>
              <a:t>Stock Receipts</a:t>
            </a:r>
            <a:r>
              <a:rPr lang="en-US" sz="1400" b="1" dirty="0">
                <a:solidFill>
                  <a:srgbClr val="000000"/>
                </a:solidFill>
              </a:rPr>
              <a:t>:</a:t>
            </a:r>
            <a:endParaRPr lang="en-US" sz="1400" dirty="0"/>
          </a:p>
          <a:p>
            <a:pPr marL="0" indent="0">
              <a:lnSpc>
                <a:spcPct val="100000"/>
              </a:lnSpc>
              <a:buNone/>
            </a:pPr>
            <a:r>
              <a:rPr lang="en-US" sz="1400" dirty="0">
                <a:solidFill>
                  <a:srgbClr val="000000"/>
                </a:solidFill>
              </a:rPr>
              <a:t>          </a:t>
            </a:r>
            <a:r>
              <a:rPr lang="en-US" sz="1400" b="1" dirty="0">
                <a:solidFill>
                  <a:srgbClr val="000000"/>
                </a:solidFill>
              </a:rPr>
              <a:t> </a:t>
            </a:r>
            <a:r>
              <a:rPr lang="en-US" sz="1400" dirty="0">
                <a:solidFill>
                  <a:srgbClr val="000000"/>
                </a:solidFill>
              </a:rPr>
              <a:t>Users can enter details of received stock depending on the respective stockist and invoice number.</a:t>
            </a:r>
            <a:endParaRPr lang="en-US" sz="1400" dirty="0"/>
          </a:p>
          <a:p>
            <a:pPr>
              <a:lnSpc>
                <a:spcPct val="100000"/>
              </a:lnSpc>
            </a:pPr>
            <a:r>
              <a:rPr lang="en-US" sz="1400" b="1" dirty="0">
                <a:solidFill>
                  <a:srgbClr val="000000"/>
                </a:solidFill>
              </a:rPr>
              <a:t>INPUT PARAMETERS</a:t>
            </a:r>
            <a:r>
              <a:rPr lang="en-US" sz="1400" dirty="0">
                <a:solidFill>
                  <a:srgbClr val="000000"/>
                </a:solidFill>
              </a:rPr>
              <a:t> - Batch Number, Expiry Date, Quantity, MRP, Distributor Amount.</a:t>
            </a:r>
            <a:endParaRPr lang="en-US" sz="1400" dirty="0"/>
          </a:p>
          <a:p>
            <a:pPr>
              <a:lnSpc>
                <a:spcPct val="100000"/>
              </a:lnSpc>
            </a:pPr>
            <a:r>
              <a:rPr lang="en-US" sz="1400" b="1" dirty="0">
                <a:solidFill>
                  <a:srgbClr val="000000"/>
                </a:solidFill>
              </a:rPr>
              <a:t>OUTPUT PARAMETERS</a:t>
            </a:r>
            <a:r>
              <a:rPr lang="en-US" sz="1400" dirty="0">
                <a:solidFill>
                  <a:srgbClr val="000000"/>
                </a:solidFill>
              </a:rPr>
              <a:t> - Identical to input parameters, navigates to Sales, Return Stock and Reports respectively.</a:t>
            </a:r>
            <a:endParaRPr lang="en-US" sz="1400" dirty="0"/>
          </a:p>
          <a:p>
            <a:pPr>
              <a:lnSpc>
                <a:spcPct val="100000"/>
              </a:lnSpc>
            </a:pPr>
            <a:r>
              <a:rPr lang="en-US" sz="1400" dirty="0">
                <a:solidFill>
                  <a:srgbClr val="000000"/>
                </a:solidFill>
              </a:rPr>
              <a:t>Drugs which are about to expired are indicated with a specific color.</a:t>
            </a:r>
            <a:endParaRPr lang="en-US" sz="1400" dirty="0"/>
          </a:p>
          <a:p>
            <a:endParaRPr lang="en-US" sz="1400" dirty="0"/>
          </a:p>
        </p:txBody>
      </p:sp>
      <p:pic>
        <p:nvPicPr>
          <p:cNvPr id="4" name="Picture 3"/>
          <p:cNvPicPr/>
          <p:nvPr/>
        </p:nvPicPr>
        <p:blipFill>
          <a:blip r:embed="rId2"/>
          <a:stretch>
            <a:fillRect/>
          </a:stretch>
        </p:blipFill>
        <p:spPr>
          <a:xfrm>
            <a:off x="381000" y="2266950"/>
            <a:ext cx="8686800" cy="2514600"/>
          </a:xfrm>
          <a:prstGeom prst="rect">
            <a:avLst/>
          </a:prstGeom>
          <a:ln>
            <a:noFill/>
          </a:ln>
        </p:spPr>
      </p:pic>
    </p:spTree>
    <p:extLst>
      <p:ext uri="{BB962C8B-B14F-4D97-AF65-F5344CB8AC3E}">
        <p14:creationId xmlns:p14="http://schemas.microsoft.com/office/powerpoint/2010/main" xmlns="" val="408631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CMS</a:t>
            </a:r>
          </a:p>
        </p:txBody>
      </p:sp>
      <p:sp>
        <p:nvSpPr>
          <p:cNvPr id="3" name="Content Placeholder 2"/>
          <p:cNvSpPr>
            <a:spLocks noGrp="1"/>
          </p:cNvSpPr>
          <p:nvPr>
            <p:ph idx="1"/>
          </p:nvPr>
        </p:nvSpPr>
        <p:spPr/>
        <p:txBody>
          <a:bodyPr/>
          <a:lstStyle/>
          <a:p>
            <a:pPr lvl="1">
              <a:buSzPct val="80000"/>
              <a:buFont typeface="Corbel"/>
              <a:buChar char="–"/>
            </a:pPr>
            <a:r>
              <a:rPr lang="en-US" sz="2000" dirty="0">
                <a:solidFill>
                  <a:srgbClr val="000000"/>
                </a:solidFill>
              </a:rPr>
              <a:t>This application consists of 3 major modules</a:t>
            </a:r>
          </a:p>
          <a:p>
            <a:pPr lvl="3">
              <a:buSzPct val="80000"/>
              <a:buFont typeface="Corbel"/>
              <a:buChar char="–"/>
            </a:pPr>
            <a:r>
              <a:rPr lang="en-US" sz="2000" dirty="0">
                <a:solidFill>
                  <a:srgbClr val="000000"/>
                </a:solidFill>
              </a:rPr>
              <a:t> Out Patient (OP)</a:t>
            </a:r>
          </a:p>
          <a:p>
            <a:pPr lvl="3">
              <a:buSzPct val="80000"/>
              <a:buFont typeface="Corbel"/>
              <a:buChar char="–"/>
            </a:pPr>
            <a:r>
              <a:rPr lang="en-US" sz="2000" dirty="0">
                <a:solidFill>
                  <a:srgbClr val="000000"/>
                </a:solidFill>
              </a:rPr>
              <a:t> Lab</a:t>
            </a:r>
          </a:p>
          <a:p>
            <a:pPr lvl="3">
              <a:buSzPct val="80000"/>
              <a:buFont typeface="Corbel"/>
              <a:buChar char="–"/>
            </a:pPr>
            <a:r>
              <a:rPr lang="en-US" sz="2000" dirty="0">
                <a:solidFill>
                  <a:srgbClr val="000000"/>
                </a:solidFill>
              </a:rPr>
              <a:t> Pharmacy </a:t>
            </a:r>
            <a:endParaRPr lang="en-US" sz="2000"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marL="0" indent="0">
              <a:lnSpc>
                <a:spcPct val="100000"/>
              </a:lnSpc>
              <a:buNone/>
            </a:pPr>
            <a:r>
              <a:rPr lang="en-US" sz="1600" b="1" u="sng" dirty="0">
                <a:solidFill>
                  <a:srgbClr val="000000"/>
                </a:solidFill>
              </a:rPr>
              <a:t>Return Stock</a:t>
            </a:r>
            <a:r>
              <a:rPr lang="en-US" sz="1600" b="1" dirty="0">
                <a:solidFill>
                  <a:srgbClr val="000000"/>
                </a:solidFill>
              </a:rPr>
              <a:t>:</a:t>
            </a:r>
            <a:endParaRPr lang="en-US" sz="1600" dirty="0"/>
          </a:p>
          <a:p>
            <a:pPr lvl="1">
              <a:buSzPct val="80000"/>
              <a:buFont typeface="Corbel"/>
              <a:buChar char="–"/>
            </a:pPr>
            <a:r>
              <a:rPr lang="en-US" sz="1600" dirty="0">
                <a:solidFill>
                  <a:srgbClr val="000000"/>
                </a:solidFill>
              </a:rPr>
              <a:t>The retail pharmacy user can return drugs to the stockist either fully or partially under selected invoice.</a:t>
            </a:r>
            <a:endParaRPr lang="en-US" sz="1600" dirty="0"/>
          </a:p>
          <a:p>
            <a:pPr lvl="1">
              <a:buSzPct val="80000"/>
              <a:buFont typeface="Corbel"/>
              <a:buChar char="–"/>
            </a:pPr>
            <a:r>
              <a:rPr lang="en-US" sz="1600" dirty="0">
                <a:solidFill>
                  <a:srgbClr val="000000"/>
                </a:solidFill>
              </a:rPr>
              <a:t>Returned stock can either be damaged or not moveable drugs.</a:t>
            </a:r>
            <a:endParaRPr lang="en-US" sz="1600" dirty="0"/>
          </a:p>
          <a:p>
            <a:endParaRPr lang="en-US" sz="2000" dirty="0"/>
          </a:p>
        </p:txBody>
      </p:sp>
      <p:pic>
        <p:nvPicPr>
          <p:cNvPr id="4" name="Picture 3"/>
          <p:cNvPicPr/>
          <p:nvPr/>
        </p:nvPicPr>
        <p:blipFill>
          <a:blip r:embed="rId2"/>
          <a:stretch>
            <a:fillRect/>
          </a:stretch>
        </p:blipFill>
        <p:spPr>
          <a:xfrm>
            <a:off x="609600" y="1885950"/>
            <a:ext cx="8382000" cy="2916900"/>
          </a:xfrm>
          <a:prstGeom prst="rect">
            <a:avLst/>
          </a:prstGeom>
          <a:ln>
            <a:noFill/>
          </a:ln>
        </p:spPr>
      </p:pic>
    </p:spTree>
    <p:extLst>
      <p:ext uri="{BB962C8B-B14F-4D97-AF65-F5344CB8AC3E}">
        <p14:creationId xmlns:p14="http://schemas.microsoft.com/office/powerpoint/2010/main" xmlns="" val="653623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a:xfrm>
            <a:off x="228600" y="701278"/>
            <a:ext cx="8686800" cy="4156472"/>
          </a:xfrm>
        </p:spPr>
        <p:txBody>
          <a:bodyPr>
            <a:normAutofit/>
          </a:bodyPr>
          <a:lstStyle/>
          <a:p>
            <a:pPr>
              <a:lnSpc>
                <a:spcPct val="100000"/>
              </a:lnSpc>
            </a:pPr>
            <a:r>
              <a:rPr lang="en-US" sz="1600" b="1" u="sng" dirty="0">
                <a:solidFill>
                  <a:srgbClr val="000000"/>
                </a:solidFill>
              </a:rPr>
              <a:t>Pharmacy Sales</a:t>
            </a:r>
            <a:r>
              <a:rPr lang="en-US" sz="1600" b="1" dirty="0">
                <a:solidFill>
                  <a:srgbClr val="000000"/>
                </a:solidFill>
              </a:rPr>
              <a:t>:</a:t>
            </a:r>
            <a:endParaRPr lang="en-US" sz="1600" dirty="0"/>
          </a:p>
          <a:p>
            <a:pPr marL="0" indent="0">
              <a:lnSpc>
                <a:spcPct val="100000"/>
              </a:lnSpc>
              <a:buNone/>
            </a:pPr>
            <a:r>
              <a:rPr lang="en-US" sz="1600" b="1" dirty="0">
                <a:solidFill>
                  <a:srgbClr val="000000"/>
                </a:solidFill>
              </a:rPr>
              <a:t>       </a:t>
            </a:r>
            <a:r>
              <a:rPr lang="en-US" sz="1600" dirty="0">
                <a:solidFill>
                  <a:srgbClr val="000000"/>
                </a:solidFill>
              </a:rPr>
              <a:t>- The retail sale details along with the details of the patient can be captured.</a:t>
            </a:r>
            <a:endParaRPr lang="en-US" sz="1600" dirty="0"/>
          </a:p>
          <a:p>
            <a:pPr marL="0" indent="0">
              <a:lnSpc>
                <a:spcPct val="100000"/>
              </a:lnSpc>
              <a:buNone/>
            </a:pPr>
            <a:r>
              <a:rPr lang="en-US" sz="1600" dirty="0">
                <a:solidFill>
                  <a:srgbClr val="000000"/>
                </a:solidFill>
              </a:rPr>
              <a:t>       - The details of retail sales for a selected time period can be viewed.</a:t>
            </a:r>
            <a:r>
              <a:rPr lang="en-US" sz="1600" b="1" dirty="0">
                <a:solidFill>
                  <a:srgbClr val="000000"/>
                </a:solidFill>
              </a:rPr>
              <a:t> </a:t>
            </a:r>
            <a:endParaRPr lang="en-US" sz="1600" dirty="0"/>
          </a:p>
          <a:p>
            <a:endParaRPr lang="en-US" sz="1600" dirty="0"/>
          </a:p>
        </p:txBody>
      </p:sp>
      <p:pic>
        <p:nvPicPr>
          <p:cNvPr id="4" name="Picture 3"/>
          <p:cNvPicPr/>
          <p:nvPr/>
        </p:nvPicPr>
        <p:blipFill>
          <a:blip r:embed="rId2"/>
          <a:stretch>
            <a:fillRect/>
          </a:stretch>
        </p:blipFill>
        <p:spPr>
          <a:xfrm>
            <a:off x="304800" y="1733550"/>
            <a:ext cx="8686800" cy="3048000"/>
          </a:xfrm>
          <a:prstGeom prst="rect">
            <a:avLst/>
          </a:prstGeom>
          <a:ln>
            <a:noFill/>
          </a:ln>
        </p:spPr>
      </p:pic>
    </p:spTree>
    <p:extLst>
      <p:ext uri="{BB962C8B-B14F-4D97-AF65-F5344CB8AC3E}">
        <p14:creationId xmlns:p14="http://schemas.microsoft.com/office/powerpoint/2010/main" xmlns="" val="753261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lnSpc>
                <a:spcPct val="100000"/>
              </a:lnSpc>
            </a:pPr>
            <a:r>
              <a:rPr lang="en-US" sz="1600" b="1" u="sng" dirty="0">
                <a:solidFill>
                  <a:srgbClr val="000000"/>
                </a:solidFill>
              </a:rPr>
              <a:t>Sales Return</a:t>
            </a:r>
            <a:r>
              <a:rPr lang="en-US" sz="1600" b="1" dirty="0">
                <a:solidFill>
                  <a:srgbClr val="000000"/>
                </a:solidFill>
              </a:rPr>
              <a:t>:</a:t>
            </a:r>
            <a:endParaRPr lang="en-US" sz="1600" dirty="0"/>
          </a:p>
          <a:p>
            <a:pPr marL="0" indent="0">
              <a:lnSpc>
                <a:spcPct val="100000"/>
              </a:lnSpc>
              <a:buNone/>
            </a:pPr>
            <a:r>
              <a:rPr lang="en-US" sz="1600" dirty="0">
                <a:solidFill>
                  <a:srgbClr val="000000"/>
                </a:solidFill>
              </a:rPr>
              <a:t>       - The details of the returned medicines by a patient can be captured </a:t>
            </a:r>
            <a:endParaRPr lang="en-US" sz="1600" dirty="0"/>
          </a:p>
          <a:p>
            <a:pPr marL="0" indent="0">
              <a:lnSpc>
                <a:spcPct val="100000"/>
              </a:lnSpc>
              <a:buNone/>
            </a:pPr>
            <a:r>
              <a:rPr lang="en-US" sz="1600" dirty="0">
                <a:solidFill>
                  <a:srgbClr val="000000"/>
                </a:solidFill>
              </a:rPr>
              <a:t>       - The list of returned medicines along with other details  can be viewed</a:t>
            </a:r>
            <a:endParaRPr lang="en-US" sz="1600" dirty="0"/>
          </a:p>
          <a:p>
            <a:endParaRPr lang="en-US" sz="1600" dirty="0"/>
          </a:p>
        </p:txBody>
      </p:sp>
      <p:pic>
        <p:nvPicPr>
          <p:cNvPr id="4" name="Picture 3"/>
          <p:cNvPicPr/>
          <p:nvPr/>
        </p:nvPicPr>
        <p:blipFill>
          <a:blip r:embed="rId2"/>
          <a:stretch>
            <a:fillRect/>
          </a:stretch>
        </p:blipFill>
        <p:spPr>
          <a:xfrm>
            <a:off x="381000" y="1657350"/>
            <a:ext cx="8610600" cy="3082527"/>
          </a:xfrm>
          <a:prstGeom prst="rect">
            <a:avLst/>
          </a:prstGeom>
          <a:ln>
            <a:noFill/>
          </a:ln>
        </p:spPr>
      </p:pic>
    </p:spTree>
    <p:extLst>
      <p:ext uri="{BB962C8B-B14F-4D97-AF65-F5344CB8AC3E}">
        <p14:creationId xmlns:p14="http://schemas.microsoft.com/office/powerpoint/2010/main" xmlns="" val="2046246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Flow</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buSzPct val="80000"/>
              <a:buFont typeface="Arial"/>
              <a:buChar char="•"/>
            </a:pPr>
            <a:r>
              <a:rPr lang="en-US" sz="1600" b="1" u="sng" dirty="0">
                <a:solidFill>
                  <a:srgbClr val="000000"/>
                </a:solidFill>
              </a:rPr>
              <a:t>Reports</a:t>
            </a:r>
            <a:r>
              <a:rPr lang="en-US" sz="1600" b="1" dirty="0">
                <a:solidFill>
                  <a:srgbClr val="000000"/>
                </a:solidFill>
              </a:rPr>
              <a:t>:</a:t>
            </a:r>
            <a:endParaRPr lang="en-US" sz="1600" dirty="0"/>
          </a:p>
          <a:p>
            <a:pPr lvl="1">
              <a:buSzPct val="80000"/>
              <a:buFont typeface="Corbel"/>
              <a:buChar char="–"/>
            </a:pPr>
            <a:r>
              <a:rPr lang="en-US" sz="1600" dirty="0">
                <a:solidFill>
                  <a:srgbClr val="000000"/>
                </a:solidFill>
              </a:rPr>
              <a:t>Our application covers various kinds of reports and some of them are as follows:</a:t>
            </a:r>
            <a:endParaRPr lang="en-US" sz="1600" dirty="0"/>
          </a:p>
          <a:p>
            <a:pPr lvl="2">
              <a:buSzPct val="80000"/>
              <a:buFont typeface="Arial"/>
              <a:buChar char="•"/>
            </a:pPr>
            <a:r>
              <a:rPr lang="en-US" sz="1600" b="1" dirty="0">
                <a:solidFill>
                  <a:srgbClr val="000000"/>
                </a:solidFill>
              </a:rPr>
              <a:t>Sales Report</a:t>
            </a:r>
            <a:r>
              <a:rPr lang="en-US" sz="1600" dirty="0">
                <a:solidFill>
                  <a:srgbClr val="000000"/>
                </a:solidFill>
              </a:rPr>
              <a:t>: Summary and detailed description of sales for a selected referral/Doctor and for a selected time period.</a:t>
            </a:r>
            <a:endParaRPr lang="en-US" sz="1600" dirty="0"/>
          </a:p>
          <a:p>
            <a:pPr lvl="2">
              <a:buSzPct val="80000"/>
              <a:buFont typeface="Arial"/>
              <a:buChar char="•"/>
            </a:pPr>
            <a:r>
              <a:rPr lang="en-US" sz="1600" b="1" dirty="0">
                <a:solidFill>
                  <a:srgbClr val="000000"/>
                </a:solidFill>
              </a:rPr>
              <a:t>Purchase Report</a:t>
            </a:r>
            <a:r>
              <a:rPr lang="en-US" sz="1600" dirty="0">
                <a:solidFill>
                  <a:srgbClr val="000000"/>
                </a:solidFill>
              </a:rPr>
              <a:t>: Summary and detailed description of the purchases for a selected time period.</a:t>
            </a:r>
            <a:endParaRPr lang="en-US" sz="1600" dirty="0"/>
          </a:p>
          <a:p>
            <a:pPr lvl="2">
              <a:buSzPct val="80000"/>
              <a:buFont typeface="Arial"/>
              <a:buChar char="•"/>
            </a:pPr>
            <a:r>
              <a:rPr lang="en-US" sz="1600" b="1" dirty="0">
                <a:solidFill>
                  <a:srgbClr val="000000"/>
                </a:solidFill>
              </a:rPr>
              <a:t>Stock and Sales Report</a:t>
            </a:r>
            <a:r>
              <a:rPr lang="en-US" sz="1600" dirty="0">
                <a:solidFill>
                  <a:srgbClr val="000000"/>
                </a:solidFill>
              </a:rPr>
              <a:t>: Drug wise purchased quantity/value, sales quantity/value, stock and ‘Value of stock on hand’ are populated in this report</a:t>
            </a:r>
            <a:endParaRPr lang="en-US" sz="1600" dirty="0"/>
          </a:p>
          <a:p>
            <a:pPr lvl="2">
              <a:buSzPct val="80000"/>
              <a:buFont typeface="Arial"/>
              <a:buChar char="•"/>
            </a:pPr>
            <a:r>
              <a:rPr lang="en-US" sz="1600" b="1" dirty="0">
                <a:solidFill>
                  <a:srgbClr val="000000"/>
                </a:solidFill>
              </a:rPr>
              <a:t>Expiry Drugs Report</a:t>
            </a:r>
            <a:r>
              <a:rPr lang="en-US" sz="1600" dirty="0">
                <a:solidFill>
                  <a:srgbClr val="000000"/>
                </a:solidFill>
              </a:rPr>
              <a:t>: Details  of expired drugs are generated in this report.</a:t>
            </a:r>
            <a:endParaRPr lang="en-US" sz="1600" dirty="0"/>
          </a:p>
          <a:p>
            <a:pPr lvl="2">
              <a:buSzPct val="80000"/>
              <a:buFont typeface="Arial"/>
              <a:buChar char="•"/>
            </a:pPr>
            <a:r>
              <a:rPr lang="en-US" sz="1600" b="1" dirty="0">
                <a:solidFill>
                  <a:srgbClr val="000000"/>
                </a:solidFill>
              </a:rPr>
              <a:t>Re-order Report</a:t>
            </a:r>
            <a:r>
              <a:rPr lang="en-US" sz="1600" dirty="0">
                <a:solidFill>
                  <a:srgbClr val="000000"/>
                </a:solidFill>
              </a:rPr>
              <a:t>: The list of drugs whose quantity is below the threshold limit are displayed so as to be re-ordered</a:t>
            </a:r>
            <a:endParaRPr lang="en-US" sz="1600" dirty="0"/>
          </a:p>
          <a:p>
            <a:pPr lvl="1">
              <a:buSzPct val="80000"/>
              <a:buFont typeface="Corbel"/>
              <a:buChar char="–"/>
            </a:pPr>
            <a:r>
              <a:rPr lang="en-US" sz="1600" dirty="0">
                <a:solidFill>
                  <a:srgbClr val="000000"/>
                </a:solidFill>
              </a:rPr>
              <a:t>All reports have options to ‘Export to Excel’ and ‘Export to Pdf’</a:t>
            </a:r>
            <a:endParaRPr lang="en-US" sz="1600" dirty="0"/>
          </a:p>
          <a:p>
            <a:endParaRPr lang="en-US" sz="2000" dirty="0"/>
          </a:p>
        </p:txBody>
      </p:sp>
    </p:spTree>
    <p:extLst>
      <p:ext uri="{BB962C8B-B14F-4D97-AF65-F5344CB8AC3E}">
        <p14:creationId xmlns:p14="http://schemas.microsoft.com/office/powerpoint/2010/main" xmlns="" val="3766844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Reports</a:t>
            </a:r>
            <a:r>
              <a:rPr lang="en-IN" b="1" dirty="0"/>
              <a:t/>
            </a:r>
            <a:br>
              <a:rPr lang="en-IN" b="1" dirty="0"/>
            </a:br>
            <a:endParaRPr lang="en-US" dirty="0"/>
          </a:p>
        </p:txBody>
      </p:sp>
      <p:pic>
        <p:nvPicPr>
          <p:cNvPr id="4" name="Content Placeholder 3"/>
          <p:cNvPicPr>
            <a:picLocks noGrp="1"/>
          </p:cNvPicPr>
          <p:nvPr>
            <p:ph idx="1"/>
          </p:nvPr>
        </p:nvPicPr>
        <p:blipFill>
          <a:blip r:embed="rId2"/>
          <a:stretch>
            <a:fillRect/>
          </a:stretch>
        </p:blipFill>
        <p:spPr>
          <a:xfrm>
            <a:off x="381000" y="666750"/>
            <a:ext cx="8382000" cy="4114800"/>
          </a:xfrm>
          <a:prstGeom prst="rect">
            <a:avLst/>
          </a:prstGeom>
          <a:ln>
            <a:noFill/>
          </a:ln>
        </p:spPr>
      </p:pic>
    </p:spTree>
    <p:extLst>
      <p:ext uri="{BB962C8B-B14F-4D97-AF65-F5344CB8AC3E}">
        <p14:creationId xmlns:p14="http://schemas.microsoft.com/office/powerpoint/2010/main" xmlns="" val="3324054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Pharmacy Reports</a:t>
            </a:r>
            <a:r>
              <a:rPr lang="en-IN" b="1" dirty="0"/>
              <a:t/>
            </a:r>
            <a:br>
              <a:rPr lang="en-IN" b="1" dirty="0"/>
            </a:br>
            <a:endParaRPr lang="en-US" dirty="0"/>
          </a:p>
        </p:txBody>
      </p:sp>
      <p:pic>
        <p:nvPicPr>
          <p:cNvPr id="4" name="Content Placeholder 3"/>
          <p:cNvPicPr>
            <a:picLocks noGrp="1"/>
          </p:cNvPicPr>
          <p:nvPr>
            <p:ph idx="1"/>
          </p:nvPr>
        </p:nvPicPr>
        <p:blipFill>
          <a:blip r:embed="rId2"/>
          <a:stretch>
            <a:fillRect/>
          </a:stretch>
        </p:blipFill>
        <p:spPr>
          <a:xfrm>
            <a:off x="533401" y="819150"/>
            <a:ext cx="8229600" cy="3962038"/>
          </a:xfrm>
          <a:prstGeom prst="rect">
            <a:avLst/>
          </a:prstGeom>
          <a:ln>
            <a:noFill/>
          </a:ln>
        </p:spPr>
      </p:pic>
    </p:spTree>
    <p:extLst>
      <p:ext uri="{BB962C8B-B14F-4D97-AF65-F5344CB8AC3E}">
        <p14:creationId xmlns:p14="http://schemas.microsoft.com/office/powerpoint/2010/main" xmlns="" val="2714177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IN" b="1" dirty="0">
              <a:solidFill>
                <a:srgbClr val="373545"/>
              </a:solidFill>
            </a:endParaRPr>
          </a:p>
          <a:p>
            <a:pPr algn="ctr"/>
            <a:endParaRPr lang="en-IN" b="1" dirty="0">
              <a:solidFill>
                <a:srgbClr val="373545"/>
              </a:solidFill>
            </a:endParaRPr>
          </a:p>
          <a:p>
            <a:pPr algn="ctr"/>
            <a:endParaRPr lang="en-IN" b="1" dirty="0">
              <a:solidFill>
                <a:srgbClr val="373545"/>
              </a:solidFill>
            </a:endParaRPr>
          </a:p>
          <a:p>
            <a:pPr marL="0" indent="0" algn="ctr">
              <a:buNone/>
            </a:pPr>
            <a:r>
              <a:rPr lang="en-IN" b="1" dirty="0">
                <a:solidFill>
                  <a:srgbClr val="373545"/>
                </a:solidFill>
              </a:rPr>
              <a:t>Medical Lab</a:t>
            </a:r>
            <a:endParaRPr lang="en-IN" b="1" dirty="0"/>
          </a:p>
          <a:p>
            <a:pPr algn="ctr"/>
            <a:endParaRPr lang="en-US" dirty="0"/>
          </a:p>
        </p:txBody>
      </p:sp>
    </p:spTree>
    <p:extLst>
      <p:ext uri="{BB962C8B-B14F-4D97-AF65-F5344CB8AC3E}">
        <p14:creationId xmlns:p14="http://schemas.microsoft.com/office/powerpoint/2010/main" xmlns="" val="1504593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Medical lab</a:t>
            </a:r>
            <a:r>
              <a:rPr lang="en-IN" dirty="0">
                <a:solidFill>
                  <a:srgbClr val="000000"/>
                </a:solidFill>
              </a:rPr>
              <a:t/>
            </a:r>
            <a:br>
              <a:rPr lang="en-IN" dirty="0">
                <a:solidFill>
                  <a:srgbClr val="000000"/>
                </a:solidFill>
              </a:rPr>
            </a:br>
            <a:endParaRPr lang="en-US" dirty="0"/>
          </a:p>
        </p:txBody>
      </p:sp>
      <p:sp>
        <p:nvSpPr>
          <p:cNvPr id="3" name="Content Placeholder 2"/>
          <p:cNvSpPr>
            <a:spLocks noGrp="1"/>
          </p:cNvSpPr>
          <p:nvPr>
            <p:ph idx="1"/>
          </p:nvPr>
        </p:nvSpPr>
        <p:spPr/>
        <p:txBody>
          <a:bodyPr>
            <a:normAutofit/>
          </a:bodyPr>
          <a:lstStyle/>
          <a:p>
            <a:pPr lvl="1">
              <a:buSzPct val="80000"/>
              <a:buFont typeface="Corbel"/>
              <a:buChar char="–"/>
            </a:pPr>
            <a:r>
              <a:rPr lang="en-US" sz="1600" dirty="0">
                <a:solidFill>
                  <a:srgbClr val="000000"/>
                </a:solidFill>
              </a:rPr>
              <a:t>We have two flavors of lab application, one for basic lab for small labs covering basic tests and one for advanced lab covering advanced tests. </a:t>
            </a:r>
            <a:endParaRPr lang="en-US" sz="1600" dirty="0"/>
          </a:p>
          <a:p>
            <a:pPr lvl="1">
              <a:buSzPct val="80000"/>
              <a:buFont typeface="Corbel"/>
              <a:buChar char="–"/>
            </a:pPr>
            <a:r>
              <a:rPr lang="en-US" sz="1600" dirty="0">
                <a:solidFill>
                  <a:srgbClr val="000000"/>
                </a:solidFill>
              </a:rPr>
              <a:t>Our lab application covers functionality for independent lab as well as lab associated with a hospital with functionality to associate lab results with patient record which is helpful to maintain a record of the patient’s lab results for necessary retrieval any time.</a:t>
            </a:r>
            <a:endParaRPr lang="en-US" sz="1600" dirty="0"/>
          </a:p>
          <a:p>
            <a:pPr lvl="1">
              <a:buSzPct val="80000"/>
              <a:buFont typeface="Corbel"/>
              <a:buChar char="–"/>
            </a:pPr>
            <a:r>
              <a:rPr lang="en-US" sz="1600" dirty="0">
                <a:solidFill>
                  <a:srgbClr val="000000"/>
                </a:solidFill>
              </a:rPr>
              <a:t>Our lab application covers end to end functionality from patient registration to completion of tests including lab billing, storage of lab test results etc., </a:t>
            </a:r>
            <a:endParaRPr lang="en-US" sz="1600" dirty="0"/>
          </a:p>
          <a:p>
            <a:pPr lvl="1">
              <a:buSzPct val="80000"/>
              <a:buFont typeface="Corbel"/>
              <a:buChar char="–"/>
            </a:pPr>
            <a:r>
              <a:rPr lang="en-US" sz="1600" dirty="0">
                <a:solidFill>
                  <a:srgbClr val="000000"/>
                </a:solidFill>
              </a:rPr>
              <a:t>Our lab application covers various reports encompassing patient lab report history, referral doctor wise reports, Billing details reports etc.,</a:t>
            </a:r>
            <a:endParaRPr lang="en-US" sz="1600" dirty="0"/>
          </a:p>
          <a:p>
            <a:endParaRPr lang="en-US" sz="2000" dirty="0"/>
          </a:p>
        </p:txBody>
      </p:sp>
    </p:spTree>
    <p:extLst>
      <p:ext uri="{BB962C8B-B14F-4D97-AF65-F5344CB8AC3E}">
        <p14:creationId xmlns:p14="http://schemas.microsoft.com/office/powerpoint/2010/main" xmlns="" val="496292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IN" b="1" dirty="0">
              <a:solidFill>
                <a:srgbClr val="373545"/>
              </a:solidFill>
            </a:endParaRPr>
          </a:p>
          <a:p>
            <a:pPr algn="ctr"/>
            <a:endParaRPr lang="en-IN" b="1" dirty="0">
              <a:solidFill>
                <a:srgbClr val="373545"/>
              </a:solidFill>
            </a:endParaRPr>
          </a:p>
          <a:p>
            <a:pPr algn="ctr"/>
            <a:endParaRPr lang="en-IN" b="1" dirty="0">
              <a:solidFill>
                <a:srgbClr val="373545"/>
              </a:solidFill>
            </a:endParaRPr>
          </a:p>
          <a:p>
            <a:pPr marL="0" indent="0" algn="ctr">
              <a:buNone/>
            </a:pPr>
            <a:r>
              <a:rPr lang="en-IN" b="1" dirty="0">
                <a:solidFill>
                  <a:srgbClr val="373545"/>
                </a:solidFill>
              </a:rPr>
              <a:t>Lab Screen Flow</a:t>
            </a:r>
            <a:endParaRPr lang="en-IN" b="1" dirty="0"/>
          </a:p>
          <a:p>
            <a:pPr marL="0" indent="0" algn="ctr">
              <a:buNone/>
            </a:pPr>
            <a:endParaRPr lang="en-US" dirty="0"/>
          </a:p>
        </p:txBody>
      </p:sp>
    </p:spTree>
    <p:extLst>
      <p:ext uri="{BB962C8B-B14F-4D97-AF65-F5344CB8AC3E}">
        <p14:creationId xmlns:p14="http://schemas.microsoft.com/office/powerpoint/2010/main" xmlns="" val="2957493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373545"/>
                </a:solidFill>
              </a:rPr>
              <a:t/>
            </a:r>
            <a:br>
              <a:rPr lang="en-IN" b="1" dirty="0">
                <a:solidFill>
                  <a:srgbClr val="373545"/>
                </a:solidFill>
              </a:rPr>
            </a:br>
            <a:r>
              <a:rPr lang="en-IN" b="1" dirty="0">
                <a:solidFill>
                  <a:srgbClr val="373545"/>
                </a:solidFill>
              </a:rPr>
              <a:t>Lab Flow</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buSzPct val="90000"/>
            </a:pPr>
            <a:r>
              <a:rPr lang="en-US" sz="1200" b="1" dirty="0">
                <a:solidFill>
                  <a:srgbClr val="000000"/>
                </a:solidFill>
              </a:rPr>
              <a:t>Initial Setup:</a:t>
            </a:r>
            <a:endParaRPr lang="en-US" sz="1200" dirty="0"/>
          </a:p>
          <a:p>
            <a:pPr marL="457200" lvl="1" indent="0">
              <a:buSzPct val="80000"/>
              <a:buNone/>
            </a:pPr>
            <a:r>
              <a:rPr lang="en-US" sz="1200" b="1" dirty="0">
                <a:solidFill>
                  <a:srgbClr val="000000"/>
                </a:solidFill>
              </a:rPr>
              <a:t>-The following entities can be set up through </a:t>
            </a:r>
            <a:r>
              <a:rPr lang="en-US" sz="1200" b="1" dirty="0" err="1">
                <a:solidFill>
                  <a:srgbClr val="000000"/>
                </a:solidFill>
              </a:rPr>
              <a:t>Atri’s</a:t>
            </a:r>
            <a:r>
              <a:rPr lang="en-US" sz="1200" b="1" dirty="0">
                <a:solidFill>
                  <a:srgbClr val="000000"/>
                </a:solidFill>
              </a:rPr>
              <a:t> Lab application</a:t>
            </a:r>
            <a:endParaRPr lang="en-US" sz="1200" dirty="0"/>
          </a:p>
          <a:p>
            <a:pPr lvl="2">
              <a:buSzPct val="90000"/>
            </a:pPr>
            <a:r>
              <a:rPr lang="en-US" sz="1200" b="1" dirty="0">
                <a:solidFill>
                  <a:srgbClr val="000000"/>
                </a:solidFill>
              </a:rPr>
              <a:t>Department</a:t>
            </a:r>
            <a:r>
              <a:rPr lang="en-US" sz="1200" dirty="0">
                <a:solidFill>
                  <a:srgbClr val="000000"/>
                </a:solidFill>
              </a:rPr>
              <a:t> </a:t>
            </a:r>
            <a:r>
              <a:rPr lang="en-US" sz="1200" b="1" dirty="0">
                <a:solidFill>
                  <a:srgbClr val="000000"/>
                </a:solidFill>
              </a:rPr>
              <a:t>:</a:t>
            </a:r>
            <a:r>
              <a:rPr lang="en-US" sz="1200" dirty="0">
                <a:solidFill>
                  <a:srgbClr val="000000"/>
                </a:solidFill>
              </a:rPr>
              <a:t> Internal departments can be added, viewed and edited like Laboratory, X-ray, Radiology etc.,</a:t>
            </a:r>
            <a:endParaRPr lang="en-US" sz="1200" dirty="0"/>
          </a:p>
          <a:p>
            <a:pPr lvl="2">
              <a:buSzPct val="90000"/>
            </a:pPr>
            <a:r>
              <a:rPr lang="en-US" sz="1200" b="1" dirty="0">
                <a:solidFill>
                  <a:srgbClr val="000000"/>
                </a:solidFill>
              </a:rPr>
              <a:t>Service Group :</a:t>
            </a:r>
            <a:r>
              <a:rPr lang="en-US" sz="1200" dirty="0">
                <a:solidFill>
                  <a:srgbClr val="000000"/>
                </a:solidFill>
              </a:rPr>
              <a:t> Service groups can be added for multiple investigations. User can view and update. </a:t>
            </a:r>
            <a:endParaRPr lang="en-US" sz="1200" dirty="0"/>
          </a:p>
          <a:p>
            <a:pPr lvl="2">
              <a:buSzPct val="90000"/>
            </a:pPr>
            <a:r>
              <a:rPr lang="en-US" sz="1200" b="1" dirty="0">
                <a:solidFill>
                  <a:srgbClr val="000000"/>
                </a:solidFill>
              </a:rPr>
              <a:t>Vacutainer :</a:t>
            </a:r>
            <a:r>
              <a:rPr lang="en-US" sz="1200" dirty="0">
                <a:solidFill>
                  <a:srgbClr val="000000"/>
                </a:solidFill>
              </a:rPr>
              <a:t> User can add, view and update containers to collect samples.</a:t>
            </a:r>
            <a:endParaRPr lang="en-US" sz="1200" dirty="0"/>
          </a:p>
          <a:p>
            <a:pPr lvl="2">
              <a:buSzPct val="90000"/>
            </a:pPr>
            <a:r>
              <a:rPr lang="en-US" sz="1200" b="1" dirty="0">
                <a:solidFill>
                  <a:srgbClr val="000000"/>
                </a:solidFill>
              </a:rPr>
              <a:t>Specimen :</a:t>
            </a:r>
            <a:r>
              <a:rPr lang="en-US" sz="1200" dirty="0">
                <a:solidFill>
                  <a:srgbClr val="000000"/>
                </a:solidFill>
              </a:rPr>
              <a:t> User can add, view and update samples like Blood, Urine, Sputum etc., </a:t>
            </a:r>
            <a:endParaRPr lang="en-US" sz="1200" dirty="0"/>
          </a:p>
          <a:p>
            <a:pPr lvl="2">
              <a:buSzPct val="90000"/>
            </a:pPr>
            <a:r>
              <a:rPr lang="en-US" sz="1200" b="1" dirty="0">
                <a:solidFill>
                  <a:srgbClr val="000000"/>
                </a:solidFill>
              </a:rPr>
              <a:t>Investigation :</a:t>
            </a:r>
            <a:r>
              <a:rPr lang="en-US" sz="1200" dirty="0">
                <a:solidFill>
                  <a:srgbClr val="000000"/>
                </a:solidFill>
              </a:rPr>
              <a:t> Investigations can be added by mapping all above i.e., department, service group, vacutainer and specimen. And user can view and update existed list of Investigations.</a:t>
            </a:r>
            <a:endParaRPr lang="en-US" sz="1200" dirty="0"/>
          </a:p>
          <a:p>
            <a:pPr lvl="2">
              <a:buSzPct val="90000"/>
            </a:pPr>
            <a:r>
              <a:rPr lang="en-US" sz="1200" b="1" dirty="0">
                <a:solidFill>
                  <a:srgbClr val="000000"/>
                </a:solidFill>
              </a:rPr>
              <a:t>Investigation Parameter: </a:t>
            </a:r>
            <a:r>
              <a:rPr lang="en-US" sz="1200" dirty="0">
                <a:solidFill>
                  <a:srgbClr val="000000"/>
                </a:solidFill>
              </a:rPr>
              <a:t>Individual parameters are mapped to respective investigation.</a:t>
            </a:r>
            <a:endParaRPr lang="en-US" sz="1200" dirty="0"/>
          </a:p>
          <a:p>
            <a:pPr lvl="2">
              <a:buSzPct val="90000"/>
            </a:pPr>
            <a:r>
              <a:rPr lang="en-US" sz="1200" b="1" dirty="0">
                <a:solidFill>
                  <a:srgbClr val="000000"/>
                </a:solidFill>
              </a:rPr>
              <a:t>Package: </a:t>
            </a:r>
            <a:r>
              <a:rPr lang="en-US" sz="1200" dirty="0">
                <a:solidFill>
                  <a:srgbClr val="000000"/>
                </a:solidFill>
              </a:rPr>
              <a:t>Mapping of multiple service groups to respective investigations.</a:t>
            </a:r>
            <a:endParaRPr lang="en-US" sz="1200" dirty="0"/>
          </a:p>
          <a:p>
            <a:endParaRPr lang="en-US" sz="2000" dirty="0"/>
          </a:p>
        </p:txBody>
      </p:sp>
      <p:pic>
        <p:nvPicPr>
          <p:cNvPr id="4" name="Picture 3"/>
          <p:cNvPicPr/>
          <p:nvPr/>
        </p:nvPicPr>
        <p:blipFill>
          <a:blip r:embed="rId2"/>
          <a:stretch>
            <a:fillRect/>
          </a:stretch>
        </p:blipFill>
        <p:spPr>
          <a:xfrm>
            <a:off x="990600" y="3105150"/>
            <a:ext cx="7620000" cy="1752600"/>
          </a:xfrm>
          <a:prstGeom prst="rect">
            <a:avLst/>
          </a:prstGeom>
          <a:ln>
            <a:noFill/>
          </a:ln>
        </p:spPr>
      </p:pic>
    </p:spTree>
    <p:extLst>
      <p:ext uri="{BB962C8B-B14F-4D97-AF65-F5344CB8AC3E}">
        <p14:creationId xmlns:p14="http://schemas.microsoft.com/office/powerpoint/2010/main" xmlns="" val="91414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1" indent="0" algn="ctr">
              <a:buSzPct val="80000"/>
              <a:buNone/>
            </a:pPr>
            <a:endParaRPr lang="en-US" sz="2800" dirty="0">
              <a:solidFill>
                <a:srgbClr val="000000"/>
              </a:solidFill>
            </a:endParaRPr>
          </a:p>
          <a:p>
            <a:pPr marL="457200" lvl="1" indent="0" algn="ctr">
              <a:buSzPct val="80000"/>
              <a:buNone/>
            </a:pPr>
            <a:endParaRPr lang="en-US" sz="2800" dirty="0">
              <a:solidFill>
                <a:srgbClr val="000000"/>
              </a:solidFill>
            </a:endParaRPr>
          </a:p>
          <a:p>
            <a:pPr marL="457200" lvl="1" indent="0" algn="ctr">
              <a:buSzPct val="80000"/>
              <a:buNone/>
            </a:pPr>
            <a:endParaRPr lang="en-US" sz="2800" dirty="0">
              <a:solidFill>
                <a:srgbClr val="000000"/>
              </a:solidFill>
            </a:endParaRPr>
          </a:p>
          <a:p>
            <a:pPr marL="457200" lvl="1" indent="0" algn="ctr">
              <a:buSzPct val="80000"/>
              <a:buNone/>
            </a:pPr>
            <a:r>
              <a:rPr lang="en-US" sz="2800" dirty="0">
                <a:solidFill>
                  <a:srgbClr val="000000"/>
                </a:solidFill>
              </a:rPr>
              <a:t>Out patient</a:t>
            </a:r>
            <a:endParaRPr lang="en-US" sz="2800" dirty="0"/>
          </a:p>
          <a:p>
            <a:endParaRPr lang="en-US" sz="3600" dirty="0"/>
          </a:p>
        </p:txBody>
      </p:sp>
    </p:spTree>
    <p:extLst>
      <p:ext uri="{BB962C8B-B14F-4D97-AF65-F5344CB8AC3E}">
        <p14:creationId xmlns:p14="http://schemas.microsoft.com/office/powerpoint/2010/main" xmlns="" val="231825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Lab Billing</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buFont typeface="Arial"/>
              <a:buChar char="•"/>
            </a:pPr>
            <a:r>
              <a:rPr lang="en-US" sz="1600" dirty="0">
                <a:solidFill>
                  <a:srgbClr val="000000"/>
                </a:solidFill>
              </a:rPr>
              <a:t>Patient details and Lab test details are captured and the patient is billed for the identified tests.</a:t>
            </a:r>
            <a:endParaRPr lang="en-US" sz="1600" dirty="0"/>
          </a:p>
          <a:p>
            <a:pPr>
              <a:buFont typeface="Arial"/>
              <a:buChar char="•"/>
            </a:pPr>
            <a:r>
              <a:rPr lang="en-US" sz="1600" dirty="0">
                <a:solidFill>
                  <a:srgbClr val="000000"/>
                </a:solidFill>
              </a:rPr>
              <a:t>Once payment is done, status will change from pending to paid.</a:t>
            </a:r>
            <a:endParaRPr lang="en-US" sz="1600" dirty="0"/>
          </a:p>
          <a:p>
            <a:endParaRPr lang="en-US" sz="1600" dirty="0"/>
          </a:p>
        </p:txBody>
      </p:sp>
      <p:pic>
        <p:nvPicPr>
          <p:cNvPr id="4" name="Picture 3"/>
          <p:cNvPicPr/>
          <p:nvPr/>
        </p:nvPicPr>
        <p:blipFill>
          <a:blip r:embed="rId2"/>
          <a:stretch>
            <a:fillRect/>
          </a:stretch>
        </p:blipFill>
        <p:spPr>
          <a:xfrm>
            <a:off x="381000" y="1657350"/>
            <a:ext cx="8534400" cy="3082527"/>
          </a:xfrm>
          <a:prstGeom prst="rect">
            <a:avLst/>
          </a:prstGeom>
          <a:ln>
            <a:noFill/>
          </a:ln>
        </p:spPr>
      </p:pic>
    </p:spTree>
    <p:extLst>
      <p:ext uri="{BB962C8B-B14F-4D97-AF65-F5344CB8AC3E}">
        <p14:creationId xmlns:p14="http://schemas.microsoft.com/office/powerpoint/2010/main" xmlns="" val="1362243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Sample Collection</a:t>
            </a:r>
            <a:r>
              <a:rPr lang="en-IN" b="1" dirty="0"/>
              <a:t/>
            </a:r>
            <a:br>
              <a:rPr lang="en-IN" b="1" dirty="0"/>
            </a:br>
            <a:endParaRPr lang="en-US" dirty="0"/>
          </a:p>
        </p:txBody>
      </p:sp>
      <p:sp>
        <p:nvSpPr>
          <p:cNvPr id="3" name="Content Placeholder 2"/>
          <p:cNvSpPr>
            <a:spLocks noGrp="1"/>
          </p:cNvSpPr>
          <p:nvPr>
            <p:ph idx="1"/>
          </p:nvPr>
        </p:nvSpPr>
        <p:spPr>
          <a:xfrm>
            <a:off x="228600" y="701277"/>
            <a:ext cx="8686800" cy="4038599"/>
          </a:xfrm>
        </p:spPr>
        <p:txBody>
          <a:bodyPr>
            <a:normAutofit/>
          </a:bodyPr>
          <a:lstStyle/>
          <a:p>
            <a:pPr>
              <a:buSzPct val="90000"/>
            </a:pPr>
            <a:r>
              <a:rPr lang="en-US" sz="1600" dirty="0">
                <a:solidFill>
                  <a:srgbClr val="000000"/>
                </a:solidFill>
              </a:rPr>
              <a:t>Once Billing is done, the patient will go for sample collection.</a:t>
            </a:r>
            <a:endParaRPr lang="en-US" sz="1600" dirty="0"/>
          </a:p>
          <a:p>
            <a:pPr>
              <a:buSzPct val="90000"/>
            </a:pPr>
            <a:r>
              <a:rPr lang="en-US" sz="1600" dirty="0">
                <a:solidFill>
                  <a:srgbClr val="000000"/>
                </a:solidFill>
              </a:rPr>
              <a:t>The status of the sample will be updated to ‘Collected’ as soon as the sample is collected.</a:t>
            </a:r>
            <a:endParaRPr lang="en-US" sz="1600" dirty="0"/>
          </a:p>
          <a:p>
            <a:endParaRPr lang="en-US" sz="1600" dirty="0"/>
          </a:p>
        </p:txBody>
      </p:sp>
      <p:pic>
        <p:nvPicPr>
          <p:cNvPr id="4" name="Picture 3"/>
          <p:cNvPicPr/>
          <p:nvPr/>
        </p:nvPicPr>
        <p:blipFill>
          <a:blip r:embed="rId2"/>
          <a:stretch>
            <a:fillRect/>
          </a:stretch>
        </p:blipFill>
        <p:spPr>
          <a:xfrm>
            <a:off x="609600" y="1657350"/>
            <a:ext cx="8305800" cy="3082527"/>
          </a:xfrm>
          <a:prstGeom prst="rect">
            <a:avLst/>
          </a:prstGeom>
          <a:ln>
            <a:noFill/>
          </a:ln>
        </p:spPr>
      </p:pic>
    </p:spTree>
    <p:extLst>
      <p:ext uri="{BB962C8B-B14F-4D97-AF65-F5344CB8AC3E}">
        <p14:creationId xmlns:p14="http://schemas.microsoft.com/office/powerpoint/2010/main" xmlns="" val="671259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Result entry</a:t>
            </a:r>
            <a:r>
              <a:rPr lang="en-IN" b="1" dirty="0"/>
              <a:t/>
            </a:r>
            <a:br>
              <a:rPr lang="en-IN" b="1" dirty="0"/>
            </a:br>
            <a:endParaRPr lang="en-US" dirty="0"/>
          </a:p>
        </p:txBody>
      </p:sp>
      <p:pic>
        <p:nvPicPr>
          <p:cNvPr id="4" name="Content Placeholder 3"/>
          <p:cNvPicPr>
            <a:picLocks noGrp="1"/>
          </p:cNvPicPr>
          <p:nvPr>
            <p:ph idx="1"/>
          </p:nvPr>
        </p:nvPicPr>
        <p:blipFill>
          <a:blip r:embed="rId2"/>
          <a:stretch>
            <a:fillRect/>
          </a:stretch>
        </p:blipFill>
        <p:spPr>
          <a:xfrm>
            <a:off x="838200" y="742951"/>
            <a:ext cx="7924800" cy="4038600"/>
          </a:xfrm>
          <a:prstGeom prst="rect">
            <a:avLst/>
          </a:prstGeom>
          <a:ln>
            <a:noFill/>
          </a:ln>
        </p:spPr>
      </p:pic>
    </p:spTree>
    <p:extLst>
      <p:ext uri="{BB962C8B-B14F-4D97-AF65-F5344CB8AC3E}">
        <p14:creationId xmlns:p14="http://schemas.microsoft.com/office/powerpoint/2010/main" xmlns="" val="1130167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Result View</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marL="0" indent="0">
              <a:buSzPct val="45000"/>
              <a:buNone/>
            </a:pPr>
            <a:r>
              <a:rPr lang="en-US" sz="1600" dirty="0">
                <a:solidFill>
                  <a:srgbClr val="000000"/>
                </a:solidFill>
              </a:rPr>
              <a:t>After saving the results of investigations, user can take printout of the report.</a:t>
            </a:r>
            <a:endParaRPr lang="en-US" sz="1600" dirty="0"/>
          </a:p>
          <a:p>
            <a:pPr marL="0" indent="0">
              <a:buNone/>
            </a:pPr>
            <a:endParaRPr lang="en-US" sz="1600" dirty="0"/>
          </a:p>
        </p:txBody>
      </p:sp>
      <p:pic>
        <p:nvPicPr>
          <p:cNvPr id="5" name="Picture 4"/>
          <p:cNvPicPr/>
          <p:nvPr/>
        </p:nvPicPr>
        <p:blipFill>
          <a:blip r:embed="rId2"/>
          <a:stretch>
            <a:fillRect/>
          </a:stretch>
        </p:blipFill>
        <p:spPr>
          <a:xfrm>
            <a:off x="609600" y="1200150"/>
            <a:ext cx="7832400" cy="3539728"/>
          </a:xfrm>
          <a:prstGeom prst="rect">
            <a:avLst/>
          </a:prstGeom>
          <a:ln>
            <a:noFill/>
          </a:ln>
        </p:spPr>
      </p:pic>
    </p:spTree>
    <p:extLst>
      <p:ext uri="{BB962C8B-B14F-4D97-AF65-F5344CB8AC3E}">
        <p14:creationId xmlns:p14="http://schemas.microsoft.com/office/powerpoint/2010/main" xmlns="" val="2831093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Reports</a:t>
            </a:r>
          </a:p>
        </p:txBody>
      </p:sp>
      <p:sp>
        <p:nvSpPr>
          <p:cNvPr id="3" name="Content Placeholder 2"/>
          <p:cNvSpPr>
            <a:spLocks noGrp="1"/>
          </p:cNvSpPr>
          <p:nvPr>
            <p:ph idx="1"/>
          </p:nvPr>
        </p:nvSpPr>
        <p:spPr/>
        <p:txBody>
          <a:bodyPr>
            <a:normAutofit/>
          </a:bodyPr>
          <a:lstStyle/>
          <a:p>
            <a:pPr>
              <a:lnSpc>
                <a:spcPct val="100000"/>
              </a:lnSpc>
            </a:pPr>
            <a:r>
              <a:rPr lang="en-US" sz="1600" b="1" dirty="0">
                <a:solidFill>
                  <a:srgbClr val="000000"/>
                </a:solidFill>
              </a:rPr>
              <a:t>Our application covers various kinds of reports and some of them are as follows:</a:t>
            </a:r>
            <a:endParaRPr lang="en-US" sz="1600" dirty="0"/>
          </a:p>
          <a:p>
            <a:pPr>
              <a:lnSpc>
                <a:spcPct val="100000"/>
              </a:lnSpc>
            </a:pPr>
            <a:r>
              <a:rPr lang="en-US" sz="1600" b="1" dirty="0">
                <a:solidFill>
                  <a:srgbClr val="000000"/>
                </a:solidFill>
              </a:rPr>
              <a:t>Revenue Report: </a:t>
            </a:r>
            <a:r>
              <a:rPr lang="en-US" sz="1600" dirty="0">
                <a:solidFill>
                  <a:srgbClr val="000000"/>
                </a:solidFill>
              </a:rPr>
              <a:t>Displays total income for a selected time period.</a:t>
            </a:r>
            <a:endParaRPr lang="en-US" sz="1600" dirty="0"/>
          </a:p>
          <a:p>
            <a:pPr>
              <a:lnSpc>
                <a:spcPct val="100000"/>
              </a:lnSpc>
            </a:pPr>
            <a:r>
              <a:rPr lang="en-US" sz="1600" b="1" dirty="0">
                <a:solidFill>
                  <a:srgbClr val="000000"/>
                </a:solidFill>
              </a:rPr>
              <a:t>Doctorwise Report:</a:t>
            </a:r>
            <a:r>
              <a:rPr lang="en-US" sz="1600" dirty="0">
                <a:solidFill>
                  <a:srgbClr val="000000"/>
                </a:solidFill>
              </a:rPr>
              <a:t> Displays doctor wise total income  for a selected time period.</a:t>
            </a:r>
            <a:endParaRPr lang="en-US" sz="1600" dirty="0"/>
          </a:p>
          <a:p>
            <a:pPr>
              <a:lnSpc>
                <a:spcPct val="100000"/>
              </a:lnSpc>
            </a:pPr>
            <a:r>
              <a:rPr lang="en-US" sz="1600" b="1" dirty="0">
                <a:solidFill>
                  <a:srgbClr val="000000"/>
                </a:solidFill>
              </a:rPr>
              <a:t>Departmentwise Report:</a:t>
            </a:r>
            <a:r>
              <a:rPr lang="en-US" sz="1600" dirty="0">
                <a:solidFill>
                  <a:srgbClr val="000000"/>
                </a:solidFill>
              </a:rPr>
              <a:t> Individual department with multiple investigations  reports are listed.</a:t>
            </a:r>
            <a:endParaRPr lang="en-US" sz="1600" dirty="0"/>
          </a:p>
          <a:p>
            <a:endParaRPr lang="en-US" sz="1600" dirty="0"/>
          </a:p>
        </p:txBody>
      </p:sp>
      <p:pic>
        <p:nvPicPr>
          <p:cNvPr id="4" name="Picture 3"/>
          <p:cNvPicPr/>
          <p:nvPr/>
        </p:nvPicPr>
        <p:blipFill>
          <a:blip r:embed="rId2"/>
          <a:stretch>
            <a:fillRect/>
          </a:stretch>
        </p:blipFill>
        <p:spPr>
          <a:xfrm>
            <a:off x="457200" y="2419350"/>
            <a:ext cx="8518500" cy="2438400"/>
          </a:xfrm>
          <a:prstGeom prst="rect">
            <a:avLst/>
          </a:prstGeom>
          <a:ln>
            <a:noFill/>
          </a:ln>
        </p:spPr>
      </p:pic>
    </p:spTree>
    <p:extLst>
      <p:ext uri="{BB962C8B-B14F-4D97-AF65-F5344CB8AC3E}">
        <p14:creationId xmlns:p14="http://schemas.microsoft.com/office/powerpoint/2010/main" xmlns="" val="3287596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3999" cy="5143499"/>
          </a:xfrm>
        </p:spPr>
      </p:pic>
    </p:spTree>
    <p:extLst>
      <p:ext uri="{BB962C8B-B14F-4D97-AF65-F5344CB8AC3E}">
        <p14:creationId xmlns:p14="http://schemas.microsoft.com/office/powerpoint/2010/main" xmlns="" val="297470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rPr>
              <a:t/>
            </a:r>
            <a:br>
              <a:rPr lang="en-IN" b="1" dirty="0">
                <a:solidFill>
                  <a:srgbClr val="000000"/>
                </a:solidFill>
              </a:rPr>
            </a:br>
            <a:r>
              <a:rPr lang="en-IN" b="1" dirty="0">
                <a:solidFill>
                  <a:srgbClr val="000000"/>
                </a:solidFill>
              </a:rPr>
              <a:t>Out Patient</a:t>
            </a:r>
            <a:r>
              <a:rPr lang="en-IN" dirty="0">
                <a:solidFill>
                  <a:srgbClr val="000000"/>
                </a:solidFill>
              </a:rPr>
              <a:t> </a:t>
            </a:r>
            <a:r>
              <a:rPr lang="en-IN" dirty="0"/>
              <a:t/>
            </a:r>
            <a:br>
              <a:rPr lang="en-IN" dirty="0"/>
            </a:br>
            <a:endParaRPr lang="en-US" dirty="0"/>
          </a:p>
        </p:txBody>
      </p:sp>
      <p:sp>
        <p:nvSpPr>
          <p:cNvPr id="3" name="Content Placeholder 2"/>
          <p:cNvSpPr>
            <a:spLocks noGrp="1"/>
          </p:cNvSpPr>
          <p:nvPr>
            <p:ph idx="1"/>
          </p:nvPr>
        </p:nvSpPr>
        <p:spPr/>
        <p:txBody>
          <a:bodyPr>
            <a:normAutofit/>
          </a:bodyPr>
          <a:lstStyle/>
          <a:p>
            <a:pPr>
              <a:lnSpc>
                <a:spcPct val="100000"/>
              </a:lnSpc>
            </a:pPr>
            <a:r>
              <a:rPr lang="en-US" sz="1600" dirty="0">
                <a:solidFill>
                  <a:srgbClr val="000000"/>
                </a:solidFill>
              </a:rPr>
              <a:t>This module maintains complete data of patients with high quality reports.</a:t>
            </a:r>
            <a:endParaRPr lang="en-US" sz="1600" dirty="0"/>
          </a:p>
          <a:p>
            <a:pPr>
              <a:lnSpc>
                <a:spcPct val="100000"/>
              </a:lnSpc>
            </a:pPr>
            <a:r>
              <a:rPr lang="en-US" sz="1600" dirty="0">
                <a:solidFill>
                  <a:srgbClr val="000000"/>
                </a:solidFill>
              </a:rPr>
              <a:t>This module maintains complete medical record, patient prescription with    investigations and treatment details. </a:t>
            </a:r>
            <a:endParaRPr lang="en-US" sz="1600" dirty="0"/>
          </a:p>
          <a:p>
            <a:pPr>
              <a:lnSpc>
                <a:spcPct val="100000"/>
              </a:lnSpc>
            </a:pPr>
            <a:r>
              <a:rPr lang="en-US" sz="1600" dirty="0">
                <a:solidFill>
                  <a:srgbClr val="000000"/>
                </a:solidFill>
              </a:rPr>
              <a:t>Our S</a:t>
            </a:r>
            <a:r>
              <a:rPr lang="en-US" sz="1600" b="1" dirty="0">
                <a:solidFill>
                  <a:srgbClr val="000000"/>
                </a:solidFill>
              </a:rPr>
              <a:t>peech to Text feature </a:t>
            </a:r>
            <a:r>
              <a:rPr lang="en-US" sz="1600" dirty="0">
                <a:solidFill>
                  <a:srgbClr val="000000"/>
                </a:solidFill>
              </a:rPr>
              <a:t>helps doctors in documenting Doctor notes</a:t>
            </a:r>
            <a:endParaRPr lang="en-US" sz="1600" dirty="0"/>
          </a:p>
          <a:p>
            <a:pPr>
              <a:lnSpc>
                <a:spcPct val="100000"/>
              </a:lnSpc>
            </a:pPr>
            <a:r>
              <a:rPr lang="en-US" sz="1600" dirty="0">
                <a:solidFill>
                  <a:srgbClr val="000000"/>
                </a:solidFill>
              </a:rPr>
              <a:t>Our Corporate Registration feature for credit patients helps in handling Corporate Out                  Patients. </a:t>
            </a:r>
            <a:endParaRPr lang="en-US" sz="1600" dirty="0"/>
          </a:p>
          <a:p>
            <a:endParaRPr lang="en-US" sz="1600" dirty="0"/>
          </a:p>
        </p:txBody>
      </p:sp>
    </p:spTree>
    <p:extLst>
      <p:ext uri="{BB962C8B-B14F-4D97-AF65-F5344CB8AC3E}">
        <p14:creationId xmlns:p14="http://schemas.microsoft.com/office/powerpoint/2010/main" xmlns="" val="157301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686800" cy="528671"/>
          </a:xfrm>
        </p:spPr>
        <p:txBody>
          <a:bodyPr/>
          <a:lstStyle/>
          <a:p>
            <a:pPr algn="ctr"/>
            <a:r>
              <a:rPr lang="en-US" b="1" dirty="0"/>
              <a:t>Patient Management Flow Chart</a:t>
            </a:r>
          </a:p>
        </p:txBody>
      </p:sp>
      <p:sp>
        <p:nvSpPr>
          <p:cNvPr id="3" name="Content Placeholder 2"/>
          <p:cNvSpPr>
            <a:spLocks noGrp="1"/>
          </p:cNvSpPr>
          <p:nvPr>
            <p:ph idx="1"/>
          </p:nvPr>
        </p:nvSpPr>
        <p:spPr>
          <a:xfrm>
            <a:off x="342900" y="666750"/>
            <a:ext cx="8686800" cy="4038600"/>
          </a:xfrm>
        </p:spPr>
        <p:style>
          <a:lnRef idx="2">
            <a:schemeClr val="dk1"/>
          </a:lnRef>
          <a:fillRef idx="1">
            <a:schemeClr val="lt1"/>
          </a:fillRef>
          <a:effectRef idx="0">
            <a:schemeClr val="dk1"/>
          </a:effectRef>
          <a:fontRef idx="minor">
            <a:schemeClr val="dk1"/>
          </a:fontRef>
        </p:style>
        <p:txBody>
          <a:bodyPr/>
          <a:lstStyle/>
          <a:p>
            <a:r>
              <a:rPr lang="en-US" sz="1400" b="1" i="1" u="sng" dirty="0"/>
              <a:t>Diagram:</a:t>
            </a:r>
          </a:p>
        </p:txBody>
      </p:sp>
      <p:sp>
        <p:nvSpPr>
          <p:cNvPr id="9" name="Rectangle 8"/>
          <p:cNvSpPr/>
          <p:nvPr/>
        </p:nvSpPr>
        <p:spPr>
          <a:xfrm>
            <a:off x="533400" y="2044702"/>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 Setup</a:t>
            </a:r>
          </a:p>
        </p:txBody>
      </p:sp>
      <p:sp>
        <p:nvSpPr>
          <p:cNvPr id="11" name="Rectangle 10"/>
          <p:cNvSpPr/>
          <p:nvPr/>
        </p:nvSpPr>
        <p:spPr>
          <a:xfrm>
            <a:off x="2552700" y="2044702"/>
            <a:ext cx="14859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 Patient </a:t>
            </a:r>
          </a:p>
        </p:txBody>
      </p:sp>
      <p:sp>
        <p:nvSpPr>
          <p:cNvPr id="14" name="Rectangle 13"/>
          <p:cNvSpPr/>
          <p:nvPr/>
        </p:nvSpPr>
        <p:spPr>
          <a:xfrm>
            <a:off x="4419599" y="2044702"/>
            <a:ext cx="1676401"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Corporate Registration</a:t>
            </a:r>
          </a:p>
        </p:txBody>
      </p:sp>
      <p:sp>
        <p:nvSpPr>
          <p:cNvPr id="15" name="Rectangle 14"/>
          <p:cNvSpPr/>
          <p:nvPr/>
        </p:nvSpPr>
        <p:spPr>
          <a:xfrm>
            <a:off x="6476999" y="2044702"/>
            <a:ext cx="1641447"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Reports</a:t>
            </a:r>
          </a:p>
        </p:txBody>
      </p:sp>
      <p:sp>
        <p:nvSpPr>
          <p:cNvPr id="16" name="Rectangle 15"/>
          <p:cNvSpPr/>
          <p:nvPr/>
        </p:nvSpPr>
        <p:spPr>
          <a:xfrm>
            <a:off x="533400" y="2959103"/>
            <a:ext cx="1524000" cy="755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1.Allergy setup</a:t>
            </a:r>
          </a:p>
          <a:p>
            <a:pPr algn="ctr"/>
            <a:r>
              <a:rPr lang="en-US" sz="1400" dirty="0"/>
              <a:t>2.Procedure setup</a:t>
            </a:r>
          </a:p>
        </p:txBody>
      </p:sp>
      <p:sp>
        <p:nvSpPr>
          <p:cNvPr id="17" name="Rectangle 16"/>
          <p:cNvSpPr/>
          <p:nvPr/>
        </p:nvSpPr>
        <p:spPr>
          <a:xfrm>
            <a:off x="2584324" y="2960324"/>
            <a:ext cx="14097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1.Patient Queue</a:t>
            </a:r>
          </a:p>
          <a:p>
            <a:pPr algn="ctr"/>
            <a:r>
              <a:rPr lang="en-US" sz="1100" dirty="0"/>
              <a:t>2.Appoinments</a:t>
            </a:r>
          </a:p>
          <a:p>
            <a:pPr algn="ctr"/>
            <a:r>
              <a:rPr lang="en-US" sz="1100" dirty="0"/>
              <a:t>3.View bills</a:t>
            </a:r>
          </a:p>
          <a:p>
            <a:pPr algn="ctr"/>
            <a:r>
              <a:rPr lang="en-US" sz="1100" dirty="0"/>
              <a:t>4.Patient TAT</a:t>
            </a:r>
          </a:p>
          <a:p>
            <a:pPr algn="ctr"/>
            <a:endParaRPr lang="en-US" sz="1100" dirty="0"/>
          </a:p>
        </p:txBody>
      </p:sp>
      <p:sp>
        <p:nvSpPr>
          <p:cNvPr id="18" name="Rectangle 17"/>
          <p:cNvSpPr/>
          <p:nvPr/>
        </p:nvSpPr>
        <p:spPr>
          <a:xfrm>
            <a:off x="4390763" y="2952751"/>
            <a:ext cx="1552837"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US" sz="1200" dirty="0">
                <a:solidFill>
                  <a:schemeClr val="bg1"/>
                </a:solidFill>
                <a:latin typeface="Arial"/>
              </a:rPr>
              <a:t>1.Corporate</a:t>
            </a:r>
            <a:endParaRPr lang="en-US" sz="1200" dirty="0">
              <a:solidFill>
                <a:schemeClr val="bg1"/>
              </a:solidFill>
            </a:endParaRPr>
          </a:p>
          <a:p>
            <a:pPr>
              <a:lnSpc>
                <a:spcPct val="100000"/>
              </a:lnSpc>
            </a:pPr>
            <a:r>
              <a:rPr lang="en-US" sz="1200" dirty="0">
                <a:solidFill>
                  <a:schemeClr val="bg1"/>
                </a:solidFill>
                <a:latin typeface="Arial"/>
              </a:rPr>
              <a:t>   Registration</a:t>
            </a:r>
            <a:endParaRPr lang="en-US" sz="1200" dirty="0">
              <a:solidFill>
                <a:schemeClr val="bg1"/>
              </a:solidFill>
            </a:endParaRPr>
          </a:p>
          <a:p>
            <a:pPr>
              <a:lnSpc>
                <a:spcPct val="100000"/>
              </a:lnSpc>
            </a:pPr>
            <a:r>
              <a:rPr lang="en-US" sz="1200" dirty="0">
                <a:solidFill>
                  <a:schemeClr val="bg1"/>
                </a:solidFill>
                <a:latin typeface="Arial"/>
              </a:rPr>
              <a:t>2.Credit Lab Billing</a:t>
            </a:r>
            <a:endParaRPr lang="en-US" sz="1200" dirty="0">
              <a:solidFill>
                <a:schemeClr val="bg1"/>
              </a:solidFill>
            </a:endParaRPr>
          </a:p>
        </p:txBody>
      </p:sp>
      <p:sp>
        <p:nvSpPr>
          <p:cNvPr id="19" name="Rectangle 18"/>
          <p:cNvSpPr/>
          <p:nvPr/>
        </p:nvSpPr>
        <p:spPr>
          <a:xfrm>
            <a:off x="6476999" y="2952750"/>
            <a:ext cx="1752601"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US" sz="1200" dirty="0">
                <a:solidFill>
                  <a:schemeClr val="bg1"/>
                </a:solidFill>
                <a:latin typeface="Arial"/>
              </a:rPr>
              <a:t>1.Dash Board</a:t>
            </a:r>
            <a:endParaRPr lang="en-US" sz="1200" dirty="0">
              <a:solidFill>
                <a:schemeClr val="bg1"/>
              </a:solidFill>
            </a:endParaRPr>
          </a:p>
          <a:p>
            <a:pPr>
              <a:lnSpc>
                <a:spcPct val="100000"/>
              </a:lnSpc>
            </a:pPr>
            <a:r>
              <a:rPr lang="en-US" sz="1200" dirty="0">
                <a:solidFill>
                  <a:schemeClr val="bg1"/>
                </a:solidFill>
                <a:latin typeface="Arial"/>
              </a:rPr>
              <a:t>2.Patient Reports</a:t>
            </a:r>
            <a:endParaRPr lang="en-US" sz="1200" dirty="0">
              <a:solidFill>
                <a:schemeClr val="bg1"/>
              </a:solidFill>
            </a:endParaRPr>
          </a:p>
          <a:p>
            <a:pPr>
              <a:lnSpc>
                <a:spcPct val="100000"/>
              </a:lnSpc>
            </a:pPr>
            <a:r>
              <a:rPr lang="en-US" sz="1200" dirty="0">
                <a:solidFill>
                  <a:schemeClr val="bg1"/>
                </a:solidFill>
                <a:latin typeface="Arial"/>
              </a:rPr>
              <a:t>3.Revenue Reports</a:t>
            </a:r>
            <a:endParaRPr lang="en-US" sz="1200" dirty="0">
              <a:solidFill>
                <a:schemeClr val="bg1"/>
              </a:solidFill>
            </a:endParaRPr>
          </a:p>
        </p:txBody>
      </p:sp>
      <p:sp>
        <p:nvSpPr>
          <p:cNvPr id="22" name="Down Arrow 21"/>
          <p:cNvSpPr/>
          <p:nvPr/>
        </p:nvSpPr>
        <p:spPr>
          <a:xfrm flipH="1">
            <a:off x="1600199" y="1752431"/>
            <a:ext cx="45719" cy="277705"/>
          </a:xfrm>
          <a:prstGeom prst="downArrow">
            <a:avLst>
              <a:gd name="adj1" fmla="val 50000"/>
              <a:gd name="adj2" fmla="val 38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3186683" y="1790450"/>
            <a:ext cx="45719" cy="254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5029201" y="1790450"/>
            <a:ext cx="76200" cy="254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7892798" y="1755526"/>
            <a:ext cx="45719" cy="274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33400" y="3867150"/>
            <a:ext cx="7848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US" sz="1200" dirty="0">
                <a:solidFill>
                  <a:schemeClr val="bg1"/>
                </a:solidFill>
                <a:latin typeface="Arial"/>
              </a:rPr>
              <a:t>1.Initially allergies and procedures have to be set up. Doctors and employees are also registered.  </a:t>
            </a:r>
            <a:endParaRPr lang="en-US" sz="1200" dirty="0">
              <a:solidFill>
                <a:schemeClr val="bg1"/>
              </a:solidFill>
            </a:endParaRPr>
          </a:p>
          <a:p>
            <a:pPr>
              <a:lnSpc>
                <a:spcPct val="100000"/>
              </a:lnSpc>
            </a:pPr>
            <a:r>
              <a:rPr lang="en-US" sz="1200" dirty="0">
                <a:solidFill>
                  <a:schemeClr val="bg1"/>
                </a:solidFill>
                <a:latin typeface="Arial"/>
              </a:rPr>
              <a:t>2.Doctor availability and service charges also set for the doctors before generating appointment to the </a:t>
            </a:r>
            <a:endParaRPr lang="en-US" sz="1200" dirty="0">
              <a:solidFill>
                <a:schemeClr val="bg1"/>
              </a:solidFill>
            </a:endParaRPr>
          </a:p>
          <a:p>
            <a:pPr>
              <a:lnSpc>
                <a:spcPct val="100000"/>
              </a:lnSpc>
            </a:pPr>
            <a:r>
              <a:rPr lang="en-US" sz="1200" dirty="0">
                <a:solidFill>
                  <a:schemeClr val="bg1"/>
                </a:solidFill>
                <a:latin typeface="Arial"/>
              </a:rPr>
              <a:t>   Patient.</a:t>
            </a:r>
            <a:endParaRPr lang="en-US" sz="1200" dirty="0">
              <a:solidFill>
                <a:schemeClr val="bg1"/>
              </a:solidFill>
            </a:endParaRPr>
          </a:p>
          <a:p>
            <a:pPr>
              <a:lnSpc>
                <a:spcPct val="100000"/>
              </a:lnSpc>
            </a:pPr>
            <a:r>
              <a:rPr lang="en-US" sz="1200" dirty="0">
                <a:solidFill>
                  <a:schemeClr val="bg1"/>
                </a:solidFill>
                <a:latin typeface="Arial"/>
              </a:rPr>
              <a:t>3. Our reports cover patient details day-wise, month-wise and year-wise</a:t>
            </a:r>
            <a:endParaRPr lang="en-US" sz="1200" dirty="0">
              <a:solidFill>
                <a:schemeClr val="bg1"/>
              </a:solidFill>
            </a:endParaRPr>
          </a:p>
        </p:txBody>
      </p:sp>
      <p:sp>
        <p:nvSpPr>
          <p:cNvPr id="28" name="Down Arrow 27"/>
          <p:cNvSpPr/>
          <p:nvPr/>
        </p:nvSpPr>
        <p:spPr>
          <a:xfrm flipH="1">
            <a:off x="3225926" y="2749909"/>
            <a:ext cx="63248" cy="185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1262455" y="2713576"/>
            <a:ext cx="80308" cy="262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flipH="1">
            <a:off x="5090981" y="2714248"/>
            <a:ext cx="76200" cy="244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7353299" y="2745069"/>
            <a:ext cx="45719" cy="190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543300" y="802794"/>
            <a:ext cx="2438399" cy="87274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t>     Patient Management</a:t>
            </a:r>
          </a:p>
        </p:txBody>
      </p:sp>
      <p:sp>
        <p:nvSpPr>
          <p:cNvPr id="34" name="Left-Right Arrow 33"/>
          <p:cNvSpPr/>
          <p:nvPr/>
        </p:nvSpPr>
        <p:spPr>
          <a:xfrm>
            <a:off x="1628162" y="1735168"/>
            <a:ext cx="6310355"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flipH="1">
            <a:off x="4648200" y="1665320"/>
            <a:ext cx="76200" cy="90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9578179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IN" b="1" dirty="0">
              <a:solidFill>
                <a:srgbClr val="373545"/>
              </a:solidFill>
            </a:endParaRPr>
          </a:p>
          <a:p>
            <a:pPr algn="ctr"/>
            <a:endParaRPr lang="en-IN" b="1" dirty="0">
              <a:solidFill>
                <a:srgbClr val="373545"/>
              </a:solidFill>
            </a:endParaRPr>
          </a:p>
          <a:p>
            <a:pPr algn="ctr"/>
            <a:endParaRPr lang="en-IN" b="1" dirty="0">
              <a:solidFill>
                <a:srgbClr val="373545"/>
              </a:solidFill>
            </a:endParaRPr>
          </a:p>
          <a:p>
            <a:pPr marL="0" indent="0" algn="ctr">
              <a:buNone/>
            </a:pPr>
            <a:r>
              <a:rPr lang="en-IN" b="1" dirty="0">
                <a:solidFill>
                  <a:srgbClr val="373545"/>
                </a:solidFill>
              </a:rPr>
              <a:t>Out Patient Screen Flow</a:t>
            </a:r>
            <a:endParaRPr lang="en-IN" b="1" dirty="0"/>
          </a:p>
        </p:txBody>
      </p:sp>
    </p:spTree>
    <p:extLst>
      <p:ext uri="{BB962C8B-B14F-4D97-AF65-F5344CB8AC3E}">
        <p14:creationId xmlns:p14="http://schemas.microsoft.com/office/powerpoint/2010/main" xmlns="" val="22956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OUT PATIENT</a:t>
            </a:r>
          </a:p>
        </p:txBody>
      </p:sp>
      <p:sp>
        <p:nvSpPr>
          <p:cNvPr id="3" name="Content Placeholder 2"/>
          <p:cNvSpPr>
            <a:spLocks noGrp="1"/>
          </p:cNvSpPr>
          <p:nvPr>
            <p:ph idx="1"/>
          </p:nvPr>
        </p:nvSpPr>
        <p:spPr/>
        <p:txBody>
          <a:bodyPr>
            <a:normAutofit/>
          </a:bodyPr>
          <a:lstStyle/>
          <a:p>
            <a:pPr>
              <a:buSzPct val="90000"/>
            </a:pPr>
            <a:r>
              <a:rPr lang="en-US" sz="1600" b="1" dirty="0">
                <a:solidFill>
                  <a:srgbClr val="000000"/>
                </a:solidFill>
              </a:rPr>
              <a:t>Patient Queue</a:t>
            </a:r>
            <a:r>
              <a:rPr lang="en-US" sz="1600" dirty="0">
                <a:solidFill>
                  <a:srgbClr val="000000"/>
                </a:solidFill>
              </a:rPr>
              <a:t>: By using this page new patients can be registered and appointments for those patients can be generated at a selected time-slot.</a:t>
            </a:r>
            <a:endParaRPr lang="en-US" sz="1600" dirty="0"/>
          </a:p>
          <a:p>
            <a:pPr>
              <a:buSzPct val="90000"/>
            </a:pPr>
            <a:r>
              <a:rPr lang="en-US" sz="1600" dirty="0">
                <a:solidFill>
                  <a:srgbClr val="000000"/>
                </a:solidFill>
              </a:rPr>
              <a:t>Appointments for old patients with valid registration can also be generated.</a:t>
            </a:r>
            <a:endParaRPr lang="en-US" sz="1600" dirty="0"/>
          </a:p>
          <a:p>
            <a:pPr>
              <a:buSzPct val="90000"/>
            </a:pPr>
            <a:r>
              <a:rPr lang="en-US" sz="1600" dirty="0">
                <a:solidFill>
                  <a:srgbClr val="000000"/>
                </a:solidFill>
              </a:rPr>
              <a:t>Doctor availability slots can also be updated in the system depending on the availability of the doctor.  </a:t>
            </a:r>
            <a:endParaRPr lang="en-US" sz="1600" dirty="0"/>
          </a:p>
          <a:p>
            <a:endParaRPr lang="en-US" sz="1600" dirty="0"/>
          </a:p>
        </p:txBody>
      </p:sp>
      <p:pic>
        <p:nvPicPr>
          <p:cNvPr id="4" name="Picture 3"/>
          <p:cNvPicPr/>
          <p:nvPr/>
        </p:nvPicPr>
        <p:blipFill>
          <a:blip r:embed="rId2"/>
          <a:stretch>
            <a:fillRect/>
          </a:stretch>
        </p:blipFill>
        <p:spPr>
          <a:xfrm>
            <a:off x="609600" y="2190749"/>
            <a:ext cx="8382000" cy="2542118"/>
          </a:xfrm>
          <a:prstGeom prst="rect">
            <a:avLst/>
          </a:prstGeom>
          <a:ln>
            <a:noFill/>
          </a:ln>
        </p:spPr>
      </p:pic>
    </p:spTree>
    <p:extLst>
      <p:ext uri="{BB962C8B-B14F-4D97-AF65-F5344CB8AC3E}">
        <p14:creationId xmlns:p14="http://schemas.microsoft.com/office/powerpoint/2010/main" xmlns="" val="100773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latin typeface="Arial"/>
              </a:rPr>
              <a:t/>
            </a:r>
            <a:br>
              <a:rPr lang="en-IN" b="1" dirty="0">
                <a:solidFill>
                  <a:srgbClr val="000000"/>
                </a:solidFill>
                <a:latin typeface="Arial"/>
              </a:rPr>
            </a:br>
            <a:r>
              <a:rPr lang="en-IN" b="1" dirty="0">
                <a:solidFill>
                  <a:srgbClr val="000000"/>
                </a:solidFill>
                <a:latin typeface="Arial"/>
              </a:rPr>
              <a:t>Appointments</a:t>
            </a:r>
            <a:r>
              <a:rPr lang="en-IN" b="1" dirty="0"/>
              <a:t/>
            </a:r>
            <a:br>
              <a:rPr lang="en-IN" b="1" dirty="0"/>
            </a:br>
            <a:endParaRPr lang="en-US" dirty="0"/>
          </a:p>
        </p:txBody>
      </p:sp>
      <p:sp>
        <p:nvSpPr>
          <p:cNvPr id="3" name="Content Placeholder 2"/>
          <p:cNvSpPr>
            <a:spLocks noGrp="1"/>
          </p:cNvSpPr>
          <p:nvPr>
            <p:ph idx="1"/>
          </p:nvPr>
        </p:nvSpPr>
        <p:spPr/>
        <p:txBody>
          <a:bodyPr>
            <a:normAutofit/>
          </a:bodyPr>
          <a:lstStyle/>
          <a:p>
            <a:pPr>
              <a:buSzPct val="90000"/>
            </a:pPr>
            <a:r>
              <a:rPr lang="en-US" sz="1600" b="1" dirty="0">
                <a:solidFill>
                  <a:srgbClr val="000000"/>
                </a:solidFill>
              </a:rPr>
              <a:t>Appointments: </a:t>
            </a:r>
            <a:r>
              <a:rPr lang="en-US" sz="1600" dirty="0">
                <a:solidFill>
                  <a:srgbClr val="000000"/>
                </a:solidFill>
              </a:rPr>
              <a:t>By using this page, Day-wise appointments for particular doctor can be viewed.</a:t>
            </a:r>
            <a:endParaRPr lang="en-US" sz="1600" dirty="0"/>
          </a:p>
          <a:p>
            <a:pPr>
              <a:buSzPct val="90000"/>
            </a:pPr>
            <a:r>
              <a:rPr lang="en-US" sz="1600" dirty="0">
                <a:solidFill>
                  <a:srgbClr val="000000"/>
                </a:solidFill>
              </a:rPr>
              <a:t>Patient image along with other details like medical record can be accessed.</a:t>
            </a:r>
            <a:endParaRPr lang="en-US" sz="1600" dirty="0"/>
          </a:p>
          <a:p>
            <a:pPr>
              <a:lnSpc>
                <a:spcPct val="100000"/>
              </a:lnSpc>
            </a:pPr>
            <a:endParaRPr lang="en-US" sz="1600" dirty="0"/>
          </a:p>
          <a:p>
            <a:endParaRPr lang="en-US" sz="1600" dirty="0"/>
          </a:p>
        </p:txBody>
      </p:sp>
      <p:pic>
        <p:nvPicPr>
          <p:cNvPr id="4" name="Picture 3"/>
          <p:cNvPicPr/>
          <p:nvPr/>
        </p:nvPicPr>
        <p:blipFill>
          <a:blip r:embed="rId2"/>
          <a:stretch>
            <a:fillRect/>
          </a:stretch>
        </p:blipFill>
        <p:spPr>
          <a:xfrm>
            <a:off x="457199" y="1581151"/>
            <a:ext cx="8467725" cy="3048000"/>
          </a:xfrm>
          <a:prstGeom prst="rect">
            <a:avLst/>
          </a:prstGeom>
          <a:ln>
            <a:noFill/>
          </a:ln>
        </p:spPr>
      </p:pic>
    </p:spTree>
    <p:extLst>
      <p:ext uri="{BB962C8B-B14F-4D97-AF65-F5344CB8AC3E}">
        <p14:creationId xmlns:p14="http://schemas.microsoft.com/office/powerpoint/2010/main" xmlns="" val="312477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000000"/>
                </a:solidFill>
                <a:latin typeface="Arial"/>
              </a:rPr>
              <a:t/>
            </a:r>
            <a:br>
              <a:rPr lang="en-IN" b="1" dirty="0">
                <a:solidFill>
                  <a:srgbClr val="000000"/>
                </a:solidFill>
                <a:latin typeface="Arial"/>
              </a:rPr>
            </a:br>
            <a:r>
              <a:rPr lang="en-IN" b="1" dirty="0">
                <a:solidFill>
                  <a:srgbClr val="000000"/>
                </a:solidFill>
                <a:latin typeface="Arial"/>
              </a:rPr>
              <a:t>Medical Record</a:t>
            </a:r>
            <a:r>
              <a:rPr lang="en-IN" b="1" dirty="0"/>
              <a:t/>
            </a:r>
            <a:br>
              <a:rPr lang="en-IN" b="1" dirty="0"/>
            </a:br>
            <a:endParaRPr lang="en-US" dirty="0"/>
          </a:p>
        </p:txBody>
      </p:sp>
      <p:sp>
        <p:nvSpPr>
          <p:cNvPr id="3" name="Content Placeholder 2"/>
          <p:cNvSpPr>
            <a:spLocks noGrp="1"/>
          </p:cNvSpPr>
          <p:nvPr>
            <p:ph idx="1"/>
          </p:nvPr>
        </p:nvSpPr>
        <p:spPr>
          <a:xfrm>
            <a:off x="228600" y="701277"/>
            <a:ext cx="8686800" cy="4156473"/>
          </a:xfrm>
        </p:spPr>
        <p:txBody>
          <a:bodyPr>
            <a:normAutofit/>
          </a:bodyPr>
          <a:lstStyle/>
          <a:p>
            <a:pPr>
              <a:buSzPct val="90000"/>
            </a:pPr>
            <a:r>
              <a:rPr lang="en-US" sz="1600" b="1" dirty="0">
                <a:solidFill>
                  <a:srgbClr val="000000"/>
                </a:solidFill>
              </a:rPr>
              <a:t>Medical Record</a:t>
            </a:r>
            <a:r>
              <a:rPr lang="en-US" sz="1600" dirty="0">
                <a:solidFill>
                  <a:srgbClr val="000000"/>
                </a:solidFill>
              </a:rPr>
              <a:t>: Complete patient medical record can be accessed from this page. </a:t>
            </a:r>
            <a:endParaRPr lang="en-US" sz="1600" dirty="0"/>
          </a:p>
          <a:p>
            <a:pPr>
              <a:buSzPct val="90000"/>
            </a:pPr>
            <a:r>
              <a:rPr lang="en-US" sz="1600" dirty="0">
                <a:solidFill>
                  <a:srgbClr val="000000"/>
                </a:solidFill>
              </a:rPr>
              <a:t>The doctor can use </a:t>
            </a:r>
            <a:r>
              <a:rPr lang="en-US" sz="1600" b="1" dirty="0">
                <a:solidFill>
                  <a:srgbClr val="000000"/>
                </a:solidFill>
              </a:rPr>
              <a:t>Speech to Text </a:t>
            </a:r>
            <a:r>
              <a:rPr lang="en-US" sz="1600" dirty="0">
                <a:solidFill>
                  <a:srgbClr val="000000"/>
                </a:solidFill>
              </a:rPr>
              <a:t> feature to write notes, prescription etc., </a:t>
            </a:r>
            <a:endParaRPr lang="en-US" sz="1600" dirty="0"/>
          </a:p>
          <a:p>
            <a:endParaRPr lang="en-US" sz="1600" dirty="0"/>
          </a:p>
        </p:txBody>
      </p:sp>
      <p:pic>
        <p:nvPicPr>
          <p:cNvPr id="4" name="Picture 3"/>
          <p:cNvPicPr/>
          <p:nvPr/>
        </p:nvPicPr>
        <p:blipFill>
          <a:blip r:embed="rId2"/>
          <a:stretch>
            <a:fillRect/>
          </a:stretch>
        </p:blipFill>
        <p:spPr>
          <a:xfrm>
            <a:off x="457201" y="1504951"/>
            <a:ext cx="8305799" cy="3352800"/>
          </a:xfrm>
          <a:prstGeom prst="rect">
            <a:avLst/>
          </a:prstGeom>
          <a:ln>
            <a:noFill/>
          </a:ln>
        </p:spPr>
      </p:pic>
    </p:spTree>
    <p:extLst>
      <p:ext uri="{BB962C8B-B14F-4D97-AF65-F5344CB8AC3E}">
        <p14:creationId xmlns:p14="http://schemas.microsoft.com/office/powerpoint/2010/main" xmlns="" val="3274609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1231</Words>
  <Application>Microsoft Office PowerPoint</Application>
  <PresentationFormat>On-screen Show (16:9)</PresentationFormat>
  <Paragraphs>179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Clinic Management System(CMS) </vt:lpstr>
      <vt:lpstr>CMS</vt:lpstr>
      <vt:lpstr>Slide 3</vt:lpstr>
      <vt:lpstr> Out Patient  </vt:lpstr>
      <vt:lpstr>Patient Management Flow Chart</vt:lpstr>
      <vt:lpstr>Slide 6</vt:lpstr>
      <vt:lpstr>OUT PATIENT</vt:lpstr>
      <vt:lpstr> Appointments </vt:lpstr>
      <vt:lpstr> Medical Record </vt:lpstr>
      <vt:lpstr> View Bills </vt:lpstr>
      <vt:lpstr> TAT Report </vt:lpstr>
      <vt:lpstr>Slide 12</vt:lpstr>
      <vt:lpstr>Pharmacy</vt:lpstr>
      <vt:lpstr>Slide 14</vt:lpstr>
      <vt:lpstr>Slide 15</vt:lpstr>
      <vt:lpstr> Pharmacy Flow </vt:lpstr>
      <vt:lpstr> Pharmacy Flow </vt:lpstr>
      <vt:lpstr> Pharmacy Flow </vt:lpstr>
      <vt:lpstr> Pharmacy Flow </vt:lpstr>
      <vt:lpstr> Pharmacy Flow </vt:lpstr>
      <vt:lpstr> Pharmacy Flow </vt:lpstr>
      <vt:lpstr> Pharmacy Flow </vt:lpstr>
      <vt:lpstr> Pharmacy Flow </vt:lpstr>
      <vt:lpstr> Pharmacy Reports </vt:lpstr>
      <vt:lpstr> Pharmacy Reports </vt:lpstr>
      <vt:lpstr>Slide 26</vt:lpstr>
      <vt:lpstr> Medical lab </vt:lpstr>
      <vt:lpstr>Slide 28</vt:lpstr>
      <vt:lpstr> Lab Flow </vt:lpstr>
      <vt:lpstr> Lab Billing </vt:lpstr>
      <vt:lpstr> Sample Collection </vt:lpstr>
      <vt:lpstr> Result entry </vt:lpstr>
      <vt:lpstr> Result View </vt:lpstr>
      <vt:lpstr>Reports</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Gautam Khapsa</dc:creator>
  <cp:lastModifiedBy>Gautam Khapsa</cp:lastModifiedBy>
  <cp:revision>45</cp:revision>
  <dcterms:created xsi:type="dcterms:W3CDTF">2006-08-16T00:00:00Z</dcterms:created>
  <dcterms:modified xsi:type="dcterms:W3CDTF">2018-03-14T10:29:40Z</dcterms:modified>
</cp:coreProperties>
</file>