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37" d="100"/>
          <a:sy n="137" d="100"/>
        </p:scale>
        <p:origin x="-768" y="-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228600" y="742950"/>
            <a:ext cx="8686800" cy="3886199"/>
          </a:xfrm>
        </p:spPr>
        <p:txBody>
          <a:bodyPr vert="eaVert">
            <a:normAutofit/>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Content Placeholder 2"/>
          <p:cNvSpPr>
            <a:spLocks noGrp="1"/>
          </p:cNvSpPr>
          <p:nvPr>
            <p:ph idx="1"/>
          </p:nvPr>
        </p:nvSpPr>
        <p:spPr>
          <a:xfrm>
            <a:off x="228600" y="701278"/>
            <a:ext cx="8686800" cy="3927872"/>
          </a:xfrm>
        </p:spPr>
        <p:txBody>
          <a:bodyPr>
            <a:normAutofit/>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2800" b="1" cap="all">
                <a:latin typeface="Trebuchet MS" pitchFamily="34" charset="0"/>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Content Placeholder 2"/>
          <p:cNvSpPr>
            <a:spLocks noGrp="1"/>
          </p:cNvSpPr>
          <p:nvPr>
            <p:ph sz="half" idx="1"/>
          </p:nvPr>
        </p:nvSpPr>
        <p:spPr>
          <a:xfrm>
            <a:off x="457200" y="666750"/>
            <a:ext cx="4038600" cy="3962400"/>
          </a:xfrm>
        </p:spPr>
        <p:txBody>
          <a:bodyPr>
            <a:normAutofit/>
          </a:bodyPr>
          <a:lstStyle>
            <a:lvl1pPr>
              <a:defRPr sz="1600">
                <a:latin typeface="Trebuchet MS" pitchFamily="34" charset="0"/>
              </a:defRPr>
            </a:lvl1pPr>
            <a:lvl2pPr>
              <a:defRPr sz="1600">
                <a:latin typeface="Trebuchet MS" pitchFamily="34" charset="0"/>
              </a:defRPr>
            </a:lvl2pPr>
            <a:lvl3pPr>
              <a:defRPr sz="1600">
                <a:latin typeface="Trebuchet MS" pitchFamily="34" charset="0"/>
              </a:defRPr>
            </a:lvl3pPr>
            <a:lvl4pPr>
              <a:defRPr sz="1600">
                <a:latin typeface="Trebuchet MS" pitchFamily="34" charset="0"/>
              </a:defRPr>
            </a:lvl4pPr>
            <a:lvl5pPr>
              <a:defRPr sz="1600">
                <a:latin typeface="Trebuchet M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666750"/>
            <a:ext cx="4038600" cy="3962400"/>
          </a:xfrm>
        </p:spPr>
        <p:txBody>
          <a:bodyPr>
            <a:normAutofit/>
          </a:bodyPr>
          <a:lstStyle>
            <a:lvl1pPr>
              <a:defRPr sz="1600">
                <a:latin typeface="Trebuchet MS" pitchFamily="34" charset="0"/>
              </a:defRPr>
            </a:lvl1pPr>
            <a:lvl2pPr>
              <a:defRPr sz="1600">
                <a:latin typeface="Trebuchet MS" pitchFamily="34" charset="0"/>
              </a:defRPr>
            </a:lvl2pPr>
            <a:lvl3pPr>
              <a:defRPr sz="1600">
                <a:latin typeface="Trebuchet MS" pitchFamily="34" charset="0"/>
              </a:defRPr>
            </a:lvl3pPr>
            <a:lvl4pPr>
              <a:defRPr sz="1600">
                <a:latin typeface="Trebuchet MS" pitchFamily="34" charset="0"/>
              </a:defRPr>
            </a:lvl4pPr>
            <a:lvl5pPr>
              <a:defRPr sz="1600">
                <a:latin typeface="Trebuchet M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Text Placeholder 2"/>
          <p:cNvSpPr>
            <a:spLocks noGrp="1"/>
          </p:cNvSpPr>
          <p:nvPr>
            <p:ph type="body" idx="1"/>
          </p:nvPr>
        </p:nvSpPr>
        <p:spPr>
          <a:xfrm>
            <a:off x="228599" y="666750"/>
            <a:ext cx="4192527" cy="479822"/>
          </a:xfrm>
        </p:spPr>
        <p:txBody>
          <a:bodyPr anchor="b">
            <a:normAutofit/>
          </a:bodyPr>
          <a:lstStyle>
            <a:lvl1pPr marL="0" indent="0">
              <a:buNone/>
              <a:defRPr sz="18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599" y="1146570"/>
            <a:ext cx="4192527" cy="3482579"/>
          </a:xfrm>
        </p:spPr>
        <p:txBody>
          <a:bodyPr>
            <a:normAutofit/>
          </a:bodyPr>
          <a:lstStyle>
            <a:lvl1pPr>
              <a:defRPr lang="en-US" sz="1600" dirty="0" smtClean="0"/>
            </a:lvl1pPr>
            <a:lvl2pPr>
              <a:defRPr lang="en-US" sz="1600" dirty="0" smtClean="0"/>
            </a:lvl2pPr>
            <a:lvl3pPr>
              <a:defRPr lang="en-US" sz="1600" dirty="0" smtClean="0"/>
            </a:lvl3pPr>
            <a:lvl4pPr>
              <a:defRPr lang="en-US" sz="1600" dirty="0" smtClean="0"/>
            </a:lvl4pPr>
            <a:lvl5pPr>
              <a:defRPr lang="en-US" sz="1600" dirty="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1226" y="666750"/>
            <a:ext cx="4194174" cy="479822"/>
          </a:xfrm>
        </p:spPr>
        <p:txBody>
          <a:bodyPr anchor="b">
            <a:normAutofit/>
          </a:bodyPr>
          <a:lstStyle>
            <a:lvl1pPr marL="0" indent="0">
              <a:buNone/>
              <a:defRPr sz="16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1226" y="1146570"/>
            <a:ext cx="4194174" cy="3482579"/>
          </a:xfrm>
        </p:spPr>
        <p:txBody>
          <a:bodyPr>
            <a:normAutofit/>
          </a:bodyPr>
          <a:lstStyle>
            <a:lvl1pPr>
              <a:defRPr sz="1600">
                <a:latin typeface="Trebuchet MS" pitchFamily="34" charset="0"/>
              </a:defRPr>
            </a:lvl1pPr>
            <a:lvl2pPr>
              <a:defRPr sz="1600">
                <a:latin typeface="Trebuchet MS" pitchFamily="34" charset="0"/>
              </a:defRPr>
            </a:lvl2pPr>
            <a:lvl3pPr>
              <a:defRPr sz="16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764694"/>
          </a:xfrm>
        </p:spPr>
        <p:txBody>
          <a:bodyPr anchor="b"/>
          <a:lstStyle>
            <a:lvl1pPr algn="l">
              <a:defRPr sz="2000" b="1">
                <a:latin typeface="Trebuchet MS" pitchFamily="34" charset="0"/>
              </a:defRPr>
            </a:lvl1pPr>
          </a:lstStyle>
          <a:p>
            <a:r>
              <a:rPr lang="en-US" dirty="0"/>
              <a:t>Click to edit Master title style</a:t>
            </a:r>
          </a:p>
        </p:txBody>
      </p:sp>
      <p:sp>
        <p:nvSpPr>
          <p:cNvPr id="3" name="Content Placeholder 2"/>
          <p:cNvSpPr>
            <a:spLocks noGrp="1"/>
          </p:cNvSpPr>
          <p:nvPr>
            <p:ph idx="1"/>
          </p:nvPr>
        </p:nvSpPr>
        <p:spPr>
          <a:xfrm>
            <a:off x="3575050" y="742950"/>
            <a:ext cx="5111750" cy="3505199"/>
          </a:xfrm>
        </p:spPr>
        <p:txBody>
          <a:bodyPr>
            <a:normAutofit/>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600">
                <a:latin typeface="Trebuchet MS"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657350"/>
            <a:ext cx="3008313" cy="2590800"/>
          </a:xfrm>
        </p:spPr>
        <p:txBody>
          <a:bodyPr>
            <a:normAutofit/>
          </a:bodyPr>
          <a:lstStyle>
            <a:lvl1pPr marL="0" indent="0">
              <a:buNone/>
              <a:defRPr sz="1600">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3337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66749"/>
            <a:ext cx="5486400" cy="25908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38731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resentation3.jpg"/>
          <p:cNvPicPr>
            <a:picLocks noChangeAspect="1"/>
          </p:cNvPicPr>
          <p:nvPr userDrawn="1"/>
        </p:nvPicPr>
        <p:blipFill>
          <a:blip r:embed="rId14"/>
          <a:stretch>
            <a:fillRect/>
          </a:stretch>
        </p:blipFill>
        <p:spPr>
          <a:xfrm>
            <a:off x="0" y="0"/>
            <a:ext cx="9144000" cy="5143500"/>
          </a:xfrm>
          <a:prstGeom prst="rect">
            <a:avLst/>
          </a:prstGeom>
        </p:spPr>
      </p:pic>
      <p:sp>
        <p:nvSpPr>
          <p:cNvPr id="2" name="Title Placeholder 1"/>
          <p:cNvSpPr>
            <a:spLocks noGrp="1"/>
          </p:cNvSpPr>
          <p:nvPr>
            <p:ph type="title"/>
          </p:nvPr>
        </p:nvSpPr>
        <p:spPr>
          <a:xfrm>
            <a:off x="228600" y="1"/>
            <a:ext cx="8686800" cy="59055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701278"/>
            <a:ext cx="8686800" cy="39278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3/14/2018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2800"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entation2.jp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685800" y="285750"/>
            <a:ext cx="7772400" cy="1102519"/>
          </a:xfrm>
        </p:spPr>
        <p:txBody>
          <a:bodyPr/>
          <a:lstStyle/>
          <a:p>
            <a:pPr algn="ctr"/>
            <a:r>
              <a:rPr lang="en-IN" b="1" dirty="0">
                <a:solidFill>
                  <a:srgbClr val="FF0000"/>
                </a:solidFill>
              </a:rPr>
              <a:t>Linen Management</a:t>
            </a:r>
            <a:br>
              <a:rPr lang="en-IN" b="1" dirty="0">
                <a:solidFill>
                  <a:srgbClr val="FF0000"/>
                </a:solidFill>
              </a:rPr>
            </a:br>
            <a:endParaRPr 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0000"/>
                </a:solidFill>
              </a:rPr>
              <a:t/>
            </a:r>
            <a:br>
              <a:rPr lang="en-US" b="1" dirty="0">
                <a:solidFill>
                  <a:srgbClr val="000000"/>
                </a:solidFill>
              </a:rPr>
            </a:br>
            <a:r>
              <a:rPr lang="en-US" b="1" dirty="0">
                <a:solidFill>
                  <a:srgbClr val="000000"/>
                </a:solidFill>
              </a:rPr>
              <a:t>Receive Linen by Nursing Staff</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r>
              <a:rPr lang="en-US" sz="1600" dirty="0">
                <a:solidFill>
                  <a:srgbClr val="000000"/>
                </a:solidFill>
              </a:rPr>
              <a:t>The issued linen is received by the nursing staff of the concerned department. </a:t>
            </a:r>
            <a:endParaRPr lang="en-US" sz="1600" dirty="0"/>
          </a:p>
          <a:p>
            <a:endParaRPr lang="en-US" sz="1600" dirty="0"/>
          </a:p>
        </p:txBody>
      </p:sp>
      <p:pic>
        <p:nvPicPr>
          <p:cNvPr id="4" name="Picture 3"/>
          <p:cNvPicPr/>
          <p:nvPr/>
        </p:nvPicPr>
        <p:blipFill>
          <a:blip r:embed="rId2"/>
          <a:stretch>
            <a:fillRect/>
          </a:stretch>
        </p:blipFill>
        <p:spPr>
          <a:xfrm>
            <a:off x="609600" y="1276350"/>
            <a:ext cx="7848600" cy="3463527"/>
          </a:xfrm>
          <a:prstGeom prst="rect">
            <a:avLst/>
          </a:prstGeom>
          <a:ln>
            <a:noFill/>
          </a:ln>
        </p:spPr>
      </p:pic>
    </p:spTree>
    <p:extLst>
      <p:ext uri="{BB962C8B-B14F-4D97-AF65-F5344CB8AC3E}">
        <p14:creationId xmlns:p14="http://schemas.microsoft.com/office/powerpoint/2010/main" xmlns="" val="3511022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Laundry Process</a:t>
            </a:r>
            <a:r>
              <a:rPr lang="en-IN" dirty="0"/>
              <a:t/>
            </a:r>
            <a:br>
              <a:rPr lang="en-IN" dirty="0"/>
            </a:br>
            <a:endParaRPr lang="en-US" dirty="0"/>
          </a:p>
        </p:txBody>
      </p:sp>
      <p:sp>
        <p:nvSpPr>
          <p:cNvPr id="3" name="Content Placeholder 2"/>
          <p:cNvSpPr>
            <a:spLocks noGrp="1"/>
          </p:cNvSpPr>
          <p:nvPr>
            <p:ph idx="1"/>
          </p:nvPr>
        </p:nvSpPr>
        <p:spPr>
          <a:xfrm>
            <a:off x="228600" y="701278"/>
            <a:ext cx="8686800" cy="4156472"/>
          </a:xfrm>
        </p:spPr>
        <p:txBody>
          <a:bodyPr>
            <a:noAutofit/>
          </a:bodyPr>
          <a:lstStyle/>
          <a:p>
            <a:pPr marL="0" indent="0">
              <a:lnSpc>
                <a:spcPct val="100000"/>
              </a:lnSpc>
              <a:buNone/>
            </a:pPr>
            <a:r>
              <a:rPr lang="en-US" sz="1600" b="1" dirty="0">
                <a:solidFill>
                  <a:srgbClr val="000000"/>
                </a:solidFill>
              </a:rPr>
              <a:t> Collect Used Linen:</a:t>
            </a:r>
            <a:endParaRPr lang="en-US" sz="1600" dirty="0"/>
          </a:p>
          <a:p>
            <a:pPr>
              <a:lnSpc>
                <a:spcPct val="100000"/>
              </a:lnSpc>
            </a:pPr>
            <a:r>
              <a:rPr lang="en-US" sz="1600" dirty="0">
                <a:solidFill>
                  <a:srgbClr val="000000"/>
                </a:solidFill>
              </a:rPr>
              <a:t>Nursing staff will scan barcode of used material and deliver them to wash in respective wards.</a:t>
            </a:r>
            <a:endParaRPr lang="en-US" sz="1600" dirty="0"/>
          </a:p>
          <a:p>
            <a:pPr>
              <a:lnSpc>
                <a:spcPct val="100000"/>
              </a:lnSpc>
            </a:pPr>
            <a:endParaRPr lang="en-US" sz="1600" dirty="0"/>
          </a:p>
          <a:p>
            <a:pPr>
              <a:lnSpc>
                <a:spcPct val="100000"/>
              </a:lnSpc>
            </a:pPr>
            <a:r>
              <a:rPr lang="en-US" sz="1600" b="1" dirty="0">
                <a:solidFill>
                  <a:srgbClr val="000000"/>
                </a:solidFill>
              </a:rPr>
              <a:t>Dispatch Linen for Wash:</a:t>
            </a:r>
            <a:r>
              <a:rPr lang="en-US" sz="1600" dirty="0">
                <a:solidFill>
                  <a:srgbClr val="000000"/>
                </a:solidFill>
              </a:rPr>
              <a:t> By selecting Internal or External wash, User will dispatch linen material for the </a:t>
            </a:r>
            <a:r>
              <a:rPr lang="en-US" sz="1600" dirty="0" err="1">
                <a:solidFill>
                  <a:srgbClr val="000000"/>
                </a:solidFill>
              </a:rPr>
              <a:t>respective's</a:t>
            </a:r>
            <a:r>
              <a:rPr lang="en-US" sz="1600" dirty="0">
                <a:solidFill>
                  <a:srgbClr val="000000"/>
                </a:solidFill>
              </a:rPr>
              <a:t> and generated a code with LOT series. On select of Internal wash House Keeping staff associated  with respective hospital will populate, and on select of external vendors will populate.</a:t>
            </a:r>
            <a:endParaRPr lang="en-US" sz="1600" dirty="0"/>
          </a:p>
          <a:p>
            <a:endParaRPr lang="en-US" sz="1600" dirty="0"/>
          </a:p>
        </p:txBody>
      </p:sp>
      <p:pic>
        <p:nvPicPr>
          <p:cNvPr id="4" name="Picture 3"/>
          <p:cNvPicPr/>
          <p:nvPr/>
        </p:nvPicPr>
        <p:blipFill>
          <a:blip r:embed="rId2"/>
          <a:stretch>
            <a:fillRect/>
          </a:stretch>
        </p:blipFill>
        <p:spPr>
          <a:xfrm>
            <a:off x="1371600" y="2876550"/>
            <a:ext cx="6477000" cy="1905000"/>
          </a:xfrm>
          <a:prstGeom prst="rect">
            <a:avLst/>
          </a:prstGeom>
          <a:ln>
            <a:noFill/>
          </a:ln>
        </p:spPr>
      </p:pic>
    </p:spTree>
    <p:extLst>
      <p:ext uri="{BB962C8B-B14F-4D97-AF65-F5344CB8AC3E}">
        <p14:creationId xmlns:p14="http://schemas.microsoft.com/office/powerpoint/2010/main" xmlns="" val="665298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0000"/>
                </a:solidFill>
              </a:rPr>
              <a:t/>
            </a:r>
            <a:br>
              <a:rPr lang="en-US" b="1" dirty="0">
                <a:solidFill>
                  <a:srgbClr val="000000"/>
                </a:solidFill>
              </a:rPr>
            </a:br>
            <a:r>
              <a:rPr lang="en-US" b="1" dirty="0">
                <a:solidFill>
                  <a:srgbClr val="000000"/>
                </a:solidFill>
              </a:rPr>
              <a:t>Receive Washed Linen by Linen Department</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sz="1600" dirty="0">
                <a:solidFill>
                  <a:srgbClr val="000000"/>
                </a:solidFill>
              </a:rPr>
              <a:t>User can receive Linen from Laundry by selecting LOTNUM which is generated during dispatch of linen for wash and should scan all the received items.</a:t>
            </a: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pPr marL="0" indent="0">
              <a:buNone/>
            </a:pPr>
            <a:endParaRPr lang="en-US" sz="1600" dirty="0">
              <a:solidFill>
                <a:srgbClr val="000000"/>
              </a:solidFill>
            </a:endParaRPr>
          </a:p>
          <a:p>
            <a:pPr marL="0" indent="0">
              <a:buNone/>
            </a:pPr>
            <a:endParaRPr lang="en-US" sz="1600" b="1" dirty="0">
              <a:solidFill>
                <a:srgbClr val="000000"/>
              </a:solidFill>
            </a:endParaRPr>
          </a:p>
          <a:p>
            <a:pPr marL="0" indent="0">
              <a:buNone/>
            </a:pPr>
            <a:r>
              <a:rPr lang="en-US" sz="1600" b="1" dirty="0">
                <a:solidFill>
                  <a:srgbClr val="000000"/>
                </a:solidFill>
              </a:rPr>
              <a:t>Condemnation:</a:t>
            </a:r>
            <a:r>
              <a:rPr lang="en-US" sz="1600" dirty="0">
                <a:solidFill>
                  <a:srgbClr val="000000"/>
                </a:solidFill>
              </a:rPr>
              <a:t> Materials which are damaged will be condemned upon approval from management and the same is updated in the system so that no further transaction can be entertained on the condemned items. </a:t>
            </a:r>
            <a:endParaRPr lang="en-US" sz="1600" dirty="0"/>
          </a:p>
          <a:p>
            <a:pPr marL="0" indent="0">
              <a:buNone/>
            </a:pPr>
            <a:endParaRPr lang="en-US" sz="1600" dirty="0"/>
          </a:p>
          <a:p>
            <a:endParaRPr lang="en-US" sz="1600" dirty="0"/>
          </a:p>
        </p:txBody>
      </p:sp>
      <p:pic>
        <p:nvPicPr>
          <p:cNvPr id="4" name="Picture 3"/>
          <p:cNvPicPr/>
          <p:nvPr/>
        </p:nvPicPr>
        <p:blipFill>
          <a:blip r:embed="rId2"/>
          <a:stretch>
            <a:fillRect/>
          </a:stretch>
        </p:blipFill>
        <p:spPr>
          <a:xfrm>
            <a:off x="457201" y="1352551"/>
            <a:ext cx="8229600" cy="2286000"/>
          </a:xfrm>
          <a:prstGeom prst="rect">
            <a:avLst/>
          </a:prstGeom>
          <a:ln>
            <a:noFill/>
          </a:ln>
        </p:spPr>
      </p:pic>
    </p:spTree>
    <p:extLst>
      <p:ext uri="{BB962C8B-B14F-4D97-AF65-F5344CB8AC3E}">
        <p14:creationId xmlns:p14="http://schemas.microsoft.com/office/powerpoint/2010/main" xmlns="" val="62804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Reports</a:t>
            </a:r>
          </a:p>
        </p:txBody>
      </p:sp>
      <p:sp>
        <p:nvSpPr>
          <p:cNvPr id="3" name="Content Placeholder 2"/>
          <p:cNvSpPr>
            <a:spLocks noGrp="1"/>
          </p:cNvSpPr>
          <p:nvPr>
            <p:ph idx="1"/>
          </p:nvPr>
        </p:nvSpPr>
        <p:spPr/>
        <p:txBody>
          <a:bodyPr>
            <a:noAutofit/>
          </a:bodyPr>
          <a:lstStyle/>
          <a:p>
            <a:pPr>
              <a:lnSpc>
                <a:spcPct val="100000"/>
              </a:lnSpc>
            </a:pPr>
            <a:r>
              <a:rPr lang="en-US" sz="1600" b="1" dirty="0">
                <a:solidFill>
                  <a:srgbClr val="000000"/>
                </a:solidFill>
              </a:rPr>
              <a:t>Our application covers various kinds of reports and some of them are as follows:</a:t>
            </a:r>
            <a:endParaRPr lang="en-US" sz="1600" dirty="0"/>
          </a:p>
          <a:p>
            <a:pPr>
              <a:buFont typeface="Arial"/>
              <a:buChar char="•"/>
            </a:pPr>
            <a:r>
              <a:rPr lang="en-US" sz="1600" b="1" dirty="0">
                <a:solidFill>
                  <a:srgbClr val="000000"/>
                </a:solidFill>
              </a:rPr>
              <a:t>Linen Status: </a:t>
            </a:r>
            <a:r>
              <a:rPr lang="en-US" sz="1600" dirty="0">
                <a:solidFill>
                  <a:srgbClr val="000000"/>
                </a:solidFill>
              </a:rPr>
              <a:t>In which it shows status of particular item.</a:t>
            </a:r>
            <a:endParaRPr lang="en-US" sz="1600" dirty="0"/>
          </a:p>
          <a:p>
            <a:pPr>
              <a:buFont typeface="Arial"/>
              <a:buChar char="•"/>
            </a:pPr>
            <a:r>
              <a:rPr lang="en-US" sz="1600" b="1" dirty="0">
                <a:solidFill>
                  <a:srgbClr val="000000"/>
                </a:solidFill>
              </a:rPr>
              <a:t>Linen Visual Report:</a:t>
            </a:r>
            <a:r>
              <a:rPr lang="en-US" sz="1600" dirty="0">
                <a:solidFill>
                  <a:srgbClr val="000000"/>
                </a:solidFill>
              </a:rPr>
              <a:t> It shows to which ward we issued and whether Nursing staff received or not with time.</a:t>
            </a:r>
            <a:endParaRPr lang="en-US" sz="1600" dirty="0"/>
          </a:p>
          <a:p>
            <a:pPr>
              <a:buFont typeface="Arial"/>
              <a:buChar char="•"/>
            </a:pPr>
            <a:r>
              <a:rPr lang="en-US" sz="1600" b="1" dirty="0">
                <a:solidFill>
                  <a:srgbClr val="000000"/>
                </a:solidFill>
              </a:rPr>
              <a:t>Stock Position: </a:t>
            </a:r>
            <a:r>
              <a:rPr lang="en-US" sz="1600" dirty="0">
                <a:solidFill>
                  <a:srgbClr val="000000"/>
                </a:solidFill>
              </a:rPr>
              <a:t>Displays stock maintenance in respective wards and Linen department.</a:t>
            </a:r>
            <a:endParaRPr lang="en-US" sz="1600" dirty="0"/>
          </a:p>
          <a:p>
            <a:pPr>
              <a:buFont typeface="Arial"/>
              <a:buChar char="•"/>
            </a:pPr>
            <a:r>
              <a:rPr lang="en-US" sz="1600" b="1" dirty="0">
                <a:solidFill>
                  <a:srgbClr val="000000"/>
                </a:solidFill>
              </a:rPr>
              <a:t>Condemnation Report: </a:t>
            </a:r>
            <a:r>
              <a:rPr lang="en-US" sz="1600" dirty="0">
                <a:solidFill>
                  <a:srgbClr val="000000"/>
                </a:solidFill>
              </a:rPr>
              <a:t>Displays quantity of Linen condemned with date and time. </a:t>
            </a:r>
            <a:endParaRPr lang="en-US" sz="1600" dirty="0"/>
          </a:p>
          <a:p>
            <a:pPr>
              <a:buFont typeface="Arial"/>
              <a:buChar char="•"/>
            </a:pPr>
            <a:r>
              <a:rPr lang="en-US" sz="1600" b="1" dirty="0">
                <a:solidFill>
                  <a:srgbClr val="000000"/>
                </a:solidFill>
              </a:rPr>
              <a:t>Laundry Report: </a:t>
            </a:r>
            <a:r>
              <a:rPr lang="en-US" sz="1600" dirty="0">
                <a:solidFill>
                  <a:srgbClr val="000000"/>
                </a:solidFill>
              </a:rPr>
              <a:t>Displays the type of material with quantity dispatched to laundry and also shows the vendor details. </a:t>
            </a:r>
            <a:endParaRPr lang="en-US" sz="1600" dirty="0"/>
          </a:p>
          <a:p>
            <a:pPr>
              <a:lnSpc>
                <a:spcPct val="100000"/>
              </a:lnSpc>
            </a:pPr>
            <a:endParaRPr lang="en-US" sz="1600" dirty="0"/>
          </a:p>
          <a:p>
            <a:pPr>
              <a:lnSpc>
                <a:spcPct val="100000"/>
              </a:lnSpc>
            </a:pPr>
            <a:r>
              <a:rPr lang="en-US" sz="1600" dirty="0">
                <a:solidFill>
                  <a:srgbClr val="000000"/>
                </a:solidFill>
              </a:rPr>
              <a:t>Note: All the reports can be exported to Excel and Pdf.</a:t>
            </a:r>
            <a:endParaRPr lang="en-US" sz="1600" dirty="0"/>
          </a:p>
          <a:p>
            <a:endParaRPr lang="en-US" sz="1600" dirty="0"/>
          </a:p>
        </p:txBody>
      </p:sp>
    </p:spTree>
    <p:extLst>
      <p:ext uri="{BB962C8B-B14F-4D97-AF65-F5344CB8AC3E}">
        <p14:creationId xmlns:p14="http://schemas.microsoft.com/office/powerpoint/2010/main" xmlns="" val="2091066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
            </a:r>
            <a:br>
              <a:rPr lang="en-US" b="1" dirty="0"/>
            </a:br>
            <a:r>
              <a:rPr lang="en-US" b="1" dirty="0"/>
              <a:t>Laundry Reports</a:t>
            </a:r>
            <a:br>
              <a:rPr lang="en-US" b="1" dirty="0"/>
            </a:br>
            <a:endParaRPr lang="en-US" dirty="0"/>
          </a:p>
        </p:txBody>
      </p:sp>
      <p:pic>
        <p:nvPicPr>
          <p:cNvPr id="4" name="Content Placeholder 3"/>
          <p:cNvPicPr>
            <a:picLocks noGrp="1"/>
          </p:cNvPicPr>
          <p:nvPr>
            <p:ph idx="1"/>
          </p:nvPr>
        </p:nvPicPr>
        <p:blipFill>
          <a:blip r:embed="rId2"/>
          <a:stretch>
            <a:fillRect/>
          </a:stretch>
        </p:blipFill>
        <p:spPr>
          <a:xfrm>
            <a:off x="228600" y="742950"/>
            <a:ext cx="8686800" cy="4038600"/>
          </a:xfrm>
          <a:prstGeom prst="rect">
            <a:avLst/>
          </a:prstGeom>
          <a:ln>
            <a:noFill/>
          </a:ln>
        </p:spPr>
      </p:pic>
    </p:spTree>
    <p:extLst>
      <p:ext uri="{BB962C8B-B14F-4D97-AF65-F5344CB8AC3E}">
        <p14:creationId xmlns:p14="http://schemas.microsoft.com/office/powerpoint/2010/main" xmlns="" val="629460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Linen Status</a:t>
            </a:r>
            <a:r>
              <a:rPr lang="en-IN" b="1" dirty="0"/>
              <a:t/>
            </a:r>
            <a:br>
              <a:rPr lang="en-IN" b="1" dirty="0"/>
            </a:br>
            <a:endParaRPr lang="en-US" dirty="0"/>
          </a:p>
        </p:txBody>
      </p:sp>
      <p:pic>
        <p:nvPicPr>
          <p:cNvPr id="4" name="Content Placeholder 3"/>
          <p:cNvPicPr>
            <a:picLocks noGrp="1"/>
          </p:cNvPicPr>
          <p:nvPr>
            <p:ph idx="1"/>
          </p:nvPr>
        </p:nvPicPr>
        <p:blipFill>
          <a:blip r:embed="rId2"/>
          <a:stretch>
            <a:fillRect/>
          </a:stretch>
        </p:blipFill>
        <p:spPr>
          <a:xfrm>
            <a:off x="381000" y="819150"/>
            <a:ext cx="8458200" cy="3810000"/>
          </a:xfrm>
          <a:prstGeom prst="rect">
            <a:avLst/>
          </a:prstGeom>
          <a:ln>
            <a:noFill/>
          </a:ln>
        </p:spPr>
      </p:pic>
    </p:spTree>
    <p:extLst>
      <p:ext uri="{BB962C8B-B14F-4D97-AF65-F5344CB8AC3E}">
        <p14:creationId xmlns:p14="http://schemas.microsoft.com/office/powerpoint/2010/main" xmlns="" val="1293638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IN" b="1" dirty="0">
                <a:solidFill>
                  <a:srgbClr val="000000"/>
                </a:solidFill>
              </a:rPr>
              <a:t>Linen </a:t>
            </a:r>
            <a:r>
              <a:rPr lang="en-IN" b="1" dirty="0" err="1">
                <a:solidFill>
                  <a:srgbClr val="000000"/>
                </a:solidFill>
              </a:rPr>
              <a:t>Issual</a:t>
            </a:r>
            <a:r>
              <a:rPr lang="en-IN" b="1" dirty="0">
                <a:solidFill>
                  <a:srgbClr val="000000"/>
                </a:solidFill>
              </a:rPr>
              <a:t> Report</a:t>
            </a: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b="1" dirty="0">
                <a:solidFill>
                  <a:srgbClr val="000000"/>
                </a:solidFill>
              </a:rPr>
              <a:t>Linen </a:t>
            </a:r>
            <a:r>
              <a:rPr lang="en-IN" b="1" dirty="0" err="1">
                <a:solidFill>
                  <a:srgbClr val="000000"/>
                </a:solidFill>
              </a:rPr>
              <a:t>Issual</a:t>
            </a:r>
            <a:r>
              <a:rPr lang="en-IN" b="1" dirty="0">
                <a:solidFill>
                  <a:srgbClr val="000000"/>
                </a:solidFill>
              </a:rPr>
              <a:t> Report</a:t>
            </a: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endParaRPr lang="en-US" dirty="0"/>
          </a:p>
        </p:txBody>
      </p:sp>
      <p:pic>
        <p:nvPicPr>
          <p:cNvPr id="4" name="Content Placeholder 3"/>
          <p:cNvPicPr>
            <a:picLocks noGrp="1"/>
          </p:cNvPicPr>
          <p:nvPr>
            <p:ph idx="1"/>
          </p:nvPr>
        </p:nvPicPr>
        <p:blipFill>
          <a:blip r:embed="rId2"/>
          <a:stretch>
            <a:fillRect/>
          </a:stretch>
        </p:blipFill>
        <p:spPr>
          <a:xfrm>
            <a:off x="381000" y="742950"/>
            <a:ext cx="8223785" cy="3962400"/>
          </a:xfrm>
          <a:prstGeom prst="rect">
            <a:avLst/>
          </a:prstGeom>
          <a:ln>
            <a:noFill/>
          </a:ln>
        </p:spPr>
      </p:pic>
    </p:spTree>
    <p:extLst>
      <p:ext uri="{BB962C8B-B14F-4D97-AF65-F5344CB8AC3E}">
        <p14:creationId xmlns:p14="http://schemas.microsoft.com/office/powerpoint/2010/main" xmlns="" val="1353729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 Stock Position</a:t>
            </a:r>
            <a:r>
              <a:rPr lang="en-IN" b="1" dirty="0"/>
              <a:t/>
            </a:r>
            <a:br>
              <a:rPr lang="en-IN" b="1" dirty="0"/>
            </a:br>
            <a:endParaRPr lang="en-US" dirty="0"/>
          </a:p>
        </p:txBody>
      </p:sp>
      <p:pic>
        <p:nvPicPr>
          <p:cNvPr id="4" name="Content Placeholder 3"/>
          <p:cNvPicPr>
            <a:picLocks noGrp="1"/>
          </p:cNvPicPr>
          <p:nvPr>
            <p:ph idx="1"/>
          </p:nvPr>
        </p:nvPicPr>
        <p:blipFill>
          <a:blip r:embed="rId2"/>
          <a:stretch>
            <a:fillRect/>
          </a:stretch>
        </p:blipFill>
        <p:spPr>
          <a:xfrm>
            <a:off x="228600" y="819150"/>
            <a:ext cx="8686800" cy="3962400"/>
          </a:xfrm>
          <a:prstGeom prst="rect">
            <a:avLst/>
          </a:prstGeom>
          <a:ln>
            <a:noFill/>
          </a:ln>
        </p:spPr>
      </p:pic>
    </p:spTree>
    <p:extLst>
      <p:ext uri="{BB962C8B-B14F-4D97-AF65-F5344CB8AC3E}">
        <p14:creationId xmlns:p14="http://schemas.microsoft.com/office/powerpoint/2010/main" xmlns="" val="4261608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5143499"/>
          </a:xfrm>
        </p:spPr>
      </p:pic>
    </p:spTree>
    <p:extLst>
      <p:ext uri="{BB962C8B-B14F-4D97-AF65-F5344CB8AC3E}">
        <p14:creationId xmlns:p14="http://schemas.microsoft.com/office/powerpoint/2010/main" xmlns="" val="2442956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Linen Management System</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lvl="1">
              <a:buSzPct val="80000"/>
              <a:buFont typeface="Corbel"/>
              <a:buChar char="–"/>
            </a:pPr>
            <a:r>
              <a:rPr lang="en-US" sz="1600" dirty="0">
                <a:solidFill>
                  <a:srgbClr val="000000"/>
                </a:solidFill>
              </a:rPr>
              <a:t> One more big challenge in hospital management is linen management as it is the easiest item for pilferage. </a:t>
            </a:r>
            <a:endParaRPr lang="en-US" sz="1600" dirty="0"/>
          </a:p>
          <a:p>
            <a:pPr lvl="1">
              <a:buSzPct val="80000"/>
              <a:buFont typeface="Corbel"/>
              <a:buChar char="–"/>
            </a:pPr>
            <a:r>
              <a:rPr lang="en-US" sz="1600" dirty="0">
                <a:solidFill>
                  <a:srgbClr val="000000"/>
                </a:solidFill>
              </a:rPr>
              <a:t>Our LMS application makes it possible to track each and every piece of linen right from purchase to condemnation covering stocking in central store, issue to various wards/departments, issue for washing etc., using barcode scanning mechanism.</a:t>
            </a:r>
            <a:endParaRPr lang="en-US" sz="1600" dirty="0"/>
          </a:p>
          <a:p>
            <a:pPr lvl="1">
              <a:buSzPct val="80000"/>
              <a:buFont typeface="Corbel"/>
              <a:buChar char="–"/>
            </a:pPr>
            <a:r>
              <a:rPr lang="en-US" sz="1600" dirty="0">
                <a:solidFill>
                  <a:srgbClr val="000000"/>
                </a:solidFill>
              </a:rPr>
              <a:t> Our LMS application can track the location of each and every piece of linen at any point of time thus reducing the scope for any pilferage, thus saving considerable money by avoiding possible pilferage.</a:t>
            </a:r>
            <a:endParaRPr lang="en-US" sz="1600" dirty="0"/>
          </a:p>
          <a:p>
            <a:pPr lvl="1">
              <a:buSzPct val="80000"/>
              <a:buFont typeface="Corbel"/>
              <a:buChar char="–"/>
            </a:pPr>
            <a:r>
              <a:rPr lang="en-US" sz="1600" dirty="0">
                <a:solidFill>
                  <a:srgbClr val="000000"/>
                </a:solidFill>
              </a:rPr>
              <a:t>Our LMS application covers variety of reports which help in determining the life cycle of each and every piece of linen, the durability, number of washes linen piece is withstanding etc., which help in making wise business decisions.</a:t>
            </a:r>
            <a:endParaRPr lang="en-US" sz="1600" dirty="0"/>
          </a:p>
          <a:p>
            <a:pPr>
              <a:lnSpc>
                <a:spcPct val="100000"/>
              </a:lnSpc>
            </a:pPr>
            <a:endParaRPr lang="en-US" sz="2000" dirty="0"/>
          </a:p>
          <a:p>
            <a:pPr>
              <a:lnSpc>
                <a:spcPct val="100000"/>
              </a:lnSpc>
            </a:pPr>
            <a:endParaRPr lang="en-US" sz="2000" dirty="0"/>
          </a:p>
          <a:p>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IN" b="1" dirty="0">
                <a:solidFill>
                  <a:srgbClr val="000000"/>
                </a:solidFill>
              </a:rPr>
              <a:t>Linen Dashboard</a:t>
            </a:r>
            <a:endParaRPr lang="en-IN" b="1" dirty="0"/>
          </a:p>
        </p:txBody>
      </p:sp>
      <p:pic>
        <p:nvPicPr>
          <p:cNvPr id="4" name="Content Placeholder 3"/>
          <p:cNvPicPr>
            <a:picLocks noGrp="1"/>
          </p:cNvPicPr>
          <p:nvPr>
            <p:ph idx="1"/>
          </p:nvPr>
        </p:nvPicPr>
        <p:blipFill>
          <a:blip r:embed="rId2"/>
          <a:stretch>
            <a:fillRect/>
          </a:stretch>
        </p:blipFill>
        <p:spPr>
          <a:xfrm>
            <a:off x="990600" y="742950"/>
            <a:ext cx="7162800" cy="3962400"/>
          </a:xfrm>
          <a:prstGeom prst="rect">
            <a:avLst/>
          </a:prstGeom>
          <a:ln>
            <a:noFill/>
          </a:ln>
        </p:spPr>
      </p:pic>
    </p:spTree>
    <p:extLst>
      <p:ext uri="{BB962C8B-B14F-4D97-AF65-F5344CB8AC3E}">
        <p14:creationId xmlns:p14="http://schemas.microsoft.com/office/powerpoint/2010/main" xmlns="" val="73317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IN" b="1" dirty="0">
              <a:solidFill>
                <a:srgbClr val="373545"/>
              </a:solidFill>
            </a:endParaRPr>
          </a:p>
          <a:p>
            <a:pPr algn="ctr"/>
            <a:endParaRPr lang="en-IN" b="1" dirty="0">
              <a:solidFill>
                <a:srgbClr val="373545"/>
              </a:solidFill>
            </a:endParaRPr>
          </a:p>
          <a:p>
            <a:pPr algn="ctr"/>
            <a:endParaRPr lang="en-IN" b="1" dirty="0">
              <a:solidFill>
                <a:srgbClr val="373545"/>
              </a:solidFill>
            </a:endParaRPr>
          </a:p>
          <a:p>
            <a:pPr marL="0" indent="0" algn="ctr">
              <a:buNone/>
            </a:pPr>
            <a:r>
              <a:rPr lang="en-IN" b="1" dirty="0">
                <a:solidFill>
                  <a:srgbClr val="373545"/>
                </a:solidFill>
              </a:rPr>
              <a:t>Linen Management screen flow</a:t>
            </a:r>
            <a:endParaRPr lang="en-IN" b="1" dirty="0"/>
          </a:p>
          <a:p>
            <a:pPr algn="ctr"/>
            <a:endParaRPr lang="en-US" dirty="0"/>
          </a:p>
        </p:txBody>
      </p:sp>
    </p:spTree>
    <p:extLst>
      <p:ext uri="{BB962C8B-B14F-4D97-AF65-F5344CB8AC3E}">
        <p14:creationId xmlns:p14="http://schemas.microsoft.com/office/powerpoint/2010/main" xmlns="" val="4115308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Initial Setup</a:t>
            </a:r>
            <a:r>
              <a:rPr lang="en-IN" dirty="0"/>
              <a:t/>
            </a:r>
            <a:br>
              <a:rPr lang="en-IN" dirty="0"/>
            </a:br>
            <a:endParaRPr lang="en-US" dirty="0"/>
          </a:p>
        </p:txBody>
      </p:sp>
      <p:sp>
        <p:nvSpPr>
          <p:cNvPr id="3" name="Content Placeholder 2"/>
          <p:cNvSpPr>
            <a:spLocks noGrp="1"/>
          </p:cNvSpPr>
          <p:nvPr>
            <p:ph idx="1"/>
          </p:nvPr>
        </p:nvSpPr>
        <p:spPr>
          <a:xfrm>
            <a:off x="228600" y="701278"/>
            <a:ext cx="8763000" cy="4080272"/>
          </a:xfrm>
        </p:spPr>
        <p:txBody>
          <a:bodyPr>
            <a:normAutofit/>
          </a:bodyPr>
          <a:lstStyle/>
          <a:p>
            <a:pPr lvl="1">
              <a:buSzPct val="90000"/>
              <a:buFont typeface="Arial" panose="020B0604020202020204" pitchFamily="34" charset="0"/>
              <a:buChar char="•"/>
            </a:pPr>
            <a:r>
              <a:rPr lang="en-US" sz="1600" dirty="0">
                <a:solidFill>
                  <a:srgbClr val="000000"/>
                </a:solidFill>
              </a:rPr>
              <a:t>Item Setup: Any linen item like Bed-sheet, Pillow Cover, Blankets etc., can be added into the system and can also be edited for any necessary corrections</a:t>
            </a:r>
            <a:endParaRPr lang="en-US" sz="1600" dirty="0"/>
          </a:p>
          <a:p>
            <a:pPr lvl="1">
              <a:buSzPct val="90000"/>
              <a:buFont typeface="Arial" panose="020B0604020202020204" pitchFamily="34" charset="0"/>
              <a:buChar char="•"/>
            </a:pPr>
            <a:r>
              <a:rPr lang="en-US" sz="1600" dirty="0">
                <a:solidFill>
                  <a:srgbClr val="000000"/>
                </a:solidFill>
              </a:rPr>
              <a:t>Vendor Registration: Users can add and edit the details of vendors and quotations can be requested from the saved vendors from Request for quote screen. </a:t>
            </a:r>
            <a:endParaRPr lang="en-US" sz="1600" dirty="0"/>
          </a:p>
          <a:p>
            <a:endParaRPr lang="en-US" sz="2000" dirty="0"/>
          </a:p>
        </p:txBody>
      </p:sp>
      <p:pic>
        <p:nvPicPr>
          <p:cNvPr id="4" name="Picture 3"/>
          <p:cNvPicPr/>
          <p:nvPr/>
        </p:nvPicPr>
        <p:blipFill>
          <a:blip r:embed="rId2"/>
          <a:stretch>
            <a:fillRect/>
          </a:stretch>
        </p:blipFill>
        <p:spPr>
          <a:xfrm>
            <a:off x="838200" y="1885949"/>
            <a:ext cx="8077200" cy="2853927"/>
          </a:xfrm>
          <a:prstGeom prst="rect">
            <a:avLst/>
          </a:prstGeom>
          <a:ln>
            <a:noFill/>
          </a:ln>
        </p:spPr>
      </p:pic>
    </p:spTree>
    <p:extLst>
      <p:ext uri="{BB962C8B-B14F-4D97-AF65-F5344CB8AC3E}">
        <p14:creationId xmlns:p14="http://schemas.microsoft.com/office/powerpoint/2010/main" xmlns="" val="226868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Procurement Flow</a:t>
            </a:r>
            <a:r>
              <a:rPr lang="en-IN" dirty="0"/>
              <a:t/>
            </a:r>
            <a:br>
              <a:rPr lang="en-IN" dirty="0"/>
            </a:br>
            <a:endParaRPr lang="en-US" dirty="0"/>
          </a:p>
        </p:txBody>
      </p:sp>
      <p:sp>
        <p:nvSpPr>
          <p:cNvPr id="3" name="Content Placeholder 2"/>
          <p:cNvSpPr>
            <a:spLocks noGrp="1"/>
          </p:cNvSpPr>
          <p:nvPr>
            <p:ph idx="1"/>
          </p:nvPr>
        </p:nvSpPr>
        <p:spPr/>
        <p:txBody>
          <a:bodyPr>
            <a:noAutofit/>
          </a:bodyPr>
          <a:lstStyle/>
          <a:p>
            <a:pPr>
              <a:lnSpc>
                <a:spcPct val="100000"/>
              </a:lnSpc>
            </a:pPr>
            <a:r>
              <a:rPr lang="en-US" sz="1600" b="1" dirty="0">
                <a:solidFill>
                  <a:srgbClr val="000000"/>
                </a:solidFill>
              </a:rPr>
              <a:t>Request For Quote</a:t>
            </a:r>
            <a:r>
              <a:rPr lang="en-US" sz="1600" dirty="0">
                <a:solidFill>
                  <a:srgbClr val="000000"/>
                </a:solidFill>
              </a:rPr>
              <a:t>: Procurement In-charge can raise quotation for different number of items with respective quantities and estimated price to multiple Vendors resulting with a unique code(Rfq Code) for every individual raised quotation.  </a:t>
            </a:r>
            <a:endParaRPr lang="en-US" sz="1600" dirty="0"/>
          </a:p>
          <a:p>
            <a:pPr>
              <a:lnSpc>
                <a:spcPct val="100000"/>
              </a:lnSpc>
            </a:pPr>
            <a:endParaRPr lang="en-US" sz="1600" dirty="0"/>
          </a:p>
          <a:p>
            <a:pPr>
              <a:lnSpc>
                <a:spcPct val="100000"/>
              </a:lnSpc>
            </a:pPr>
            <a:r>
              <a:rPr lang="en-US" sz="1600" b="1" dirty="0">
                <a:solidFill>
                  <a:srgbClr val="000000"/>
                </a:solidFill>
              </a:rPr>
              <a:t>Receive Quotes:</a:t>
            </a:r>
            <a:r>
              <a:rPr lang="en-US" sz="1600" dirty="0">
                <a:solidFill>
                  <a:srgbClr val="000000"/>
                </a:solidFill>
              </a:rPr>
              <a:t> Vendors send their quotes in response to the RFQ and each quote will have unique  Quotation number.</a:t>
            </a:r>
            <a:endParaRPr lang="en-US" sz="1600" dirty="0"/>
          </a:p>
          <a:p>
            <a:pPr>
              <a:lnSpc>
                <a:spcPct val="100000"/>
              </a:lnSpc>
            </a:pPr>
            <a:endParaRPr lang="en-US" sz="1600" dirty="0"/>
          </a:p>
          <a:p>
            <a:pPr>
              <a:lnSpc>
                <a:spcPct val="100000"/>
              </a:lnSpc>
            </a:pPr>
            <a:r>
              <a:rPr lang="en-US" sz="1600" b="1" dirty="0">
                <a:solidFill>
                  <a:srgbClr val="000000"/>
                </a:solidFill>
              </a:rPr>
              <a:t>Approve Quotation:</a:t>
            </a:r>
            <a:r>
              <a:rPr lang="en-US" sz="1600" dirty="0">
                <a:solidFill>
                  <a:srgbClr val="000000"/>
                </a:solidFill>
              </a:rPr>
              <a:t> Procurement In-charge will approve the best quotation.</a:t>
            </a:r>
            <a:endParaRPr lang="en-US" sz="1600" dirty="0"/>
          </a:p>
          <a:p>
            <a:pPr>
              <a:lnSpc>
                <a:spcPct val="100000"/>
              </a:lnSpc>
            </a:pPr>
            <a:endParaRPr lang="en-US" sz="1600" dirty="0"/>
          </a:p>
          <a:p>
            <a:pPr>
              <a:lnSpc>
                <a:spcPct val="100000"/>
              </a:lnSpc>
            </a:pPr>
            <a:r>
              <a:rPr lang="en-US" sz="1600" b="1" dirty="0">
                <a:solidFill>
                  <a:srgbClr val="000000"/>
                </a:solidFill>
              </a:rPr>
              <a:t>Purchase Order:</a:t>
            </a:r>
            <a:r>
              <a:rPr lang="en-US" sz="1600" dirty="0">
                <a:solidFill>
                  <a:srgbClr val="000000"/>
                </a:solidFill>
              </a:rPr>
              <a:t> Once quote is approved, Procurement In-charge can select respective vendor and  enter details of item, price etc., which results in  generation of a unique PO number. </a:t>
            </a:r>
            <a:endParaRPr lang="en-US" sz="1600" dirty="0"/>
          </a:p>
          <a:p>
            <a:endParaRPr lang="en-US" sz="1600" dirty="0"/>
          </a:p>
        </p:txBody>
      </p:sp>
    </p:spTree>
    <p:extLst>
      <p:ext uri="{BB962C8B-B14F-4D97-AF65-F5344CB8AC3E}">
        <p14:creationId xmlns:p14="http://schemas.microsoft.com/office/powerpoint/2010/main" xmlns="" val="3275170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Goods Receive Note(GRN)</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a:buFont typeface="Arial"/>
              <a:buChar char="•"/>
            </a:pPr>
            <a:r>
              <a:rPr lang="en-US" sz="1600" dirty="0">
                <a:solidFill>
                  <a:srgbClr val="000000"/>
                </a:solidFill>
              </a:rPr>
              <a:t>Once vendor sends the material, GRN is generated and stock is updated in Central Store.</a:t>
            </a:r>
            <a:endParaRPr lang="en-US" sz="1600" dirty="0"/>
          </a:p>
          <a:p>
            <a:pPr>
              <a:buFont typeface="Arial"/>
              <a:buChar char="•"/>
            </a:pPr>
            <a:r>
              <a:rPr lang="en-US" sz="1600" dirty="0">
                <a:solidFill>
                  <a:srgbClr val="000000"/>
                </a:solidFill>
              </a:rPr>
              <a:t>Each item being received in Central Store gets a barcode label with unique barcode number.  </a:t>
            </a:r>
            <a:endParaRPr lang="en-US" sz="1600" dirty="0"/>
          </a:p>
          <a:p>
            <a:endParaRPr lang="en-US" sz="1600" dirty="0"/>
          </a:p>
        </p:txBody>
      </p:sp>
      <p:pic>
        <p:nvPicPr>
          <p:cNvPr id="4" name="Picture 3"/>
          <p:cNvPicPr/>
          <p:nvPr/>
        </p:nvPicPr>
        <p:blipFill>
          <a:blip r:embed="rId2"/>
          <a:stretch>
            <a:fillRect/>
          </a:stretch>
        </p:blipFill>
        <p:spPr>
          <a:xfrm>
            <a:off x="762000" y="1581150"/>
            <a:ext cx="8001000" cy="3158727"/>
          </a:xfrm>
          <a:prstGeom prst="rect">
            <a:avLst/>
          </a:prstGeom>
          <a:ln>
            <a:noFill/>
          </a:ln>
        </p:spPr>
      </p:pic>
    </p:spTree>
    <p:extLst>
      <p:ext uri="{BB962C8B-B14F-4D97-AF65-F5344CB8AC3E}">
        <p14:creationId xmlns:p14="http://schemas.microsoft.com/office/powerpoint/2010/main" xmlns="" val="1186434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Indent Process</a:t>
            </a:r>
            <a:r>
              <a:rPr lang="en-IN" dirty="0"/>
              <a:t/>
            </a:r>
            <a:br>
              <a:rPr lang="en-IN" dirty="0"/>
            </a:br>
            <a:endParaRPr lang="en-US" dirty="0"/>
          </a:p>
        </p:txBody>
      </p:sp>
      <p:sp>
        <p:nvSpPr>
          <p:cNvPr id="3" name="Content Placeholder 2"/>
          <p:cNvSpPr>
            <a:spLocks noGrp="1"/>
          </p:cNvSpPr>
          <p:nvPr>
            <p:ph idx="1"/>
          </p:nvPr>
        </p:nvSpPr>
        <p:spPr/>
        <p:txBody>
          <a:bodyPr>
            <a:normAutofit/>
          </a:bodyPr>
          <a:lstStyle/>
          <a:p>
            <a:pPr>
              <a:lnSpc>
                <a:spcPct val="100000"/>
              </a:lnSpc>
            </a:pPr>
            <a:r>
              <a:rPr lang="en-US" sz="1600" b="1" dirty="0">
                <a:solidFill>
                  <a:srgbClr val="000000"/>
                </a:solidFill>
              </a:rPr>
              <a:t>Indent Linen:</a:t>
            </a:r>
            <a:endParaRPr lang="en-US" sz="1600" dirty="0"/>
          </a:p>
          <a:p>
            <a:pPr>
              <a:lnSpc>
                <a:spcPct val="100000"/>
              </a:lnSpc>
            </a:pPr>
            <a:r>
              <a:rPr lang="en-US" sz="1600" dirty="0">
                <a:solidFill>
                  <a:srgbClr val="000000"/>
                </a:solidFill>
              </a:rPr>
              <a:t>Users from different departments can raise indents by selecting particular item and quantity which results in generation of a unique Indent-Code.</a:t>
            </a:r>
            <a:endParaRPr lang="en-US" sz="1600" dirty="0"/>
          </a:p>
          <a:p>
            <a:pPr>
              <a:lnSpc>
                <a:spcPct val="100000"/>
              </a:lnSpc>
            </a:pPr>
            <a:r>
              <a:rPr lang="en-US" sz="1600" b="1" dirty="0">
                <a:solidFill>
                  <a:srgbClr val="000000"/>
                </a:solidFill>
              </a:rPr>
              <a:t>Issue Linen to Linen Department(LD):</a:t>
            </a:r>
            <a:r>
              <a:rPr lang="en-US" sz="1600" dirty="0">
                <a:solidFill>
                  <a:srgbClr val="000000"/>
                </a:solidFill>
              </a:rPr>
              <a:t>  Central Store can issue requested linen to Linen Department against the Indent-code after scanning the barcode of the particular item.</a:t>
            </a:r>
            <a:endParaRPr lang="en-US" sz="1600" dirty="0"/>
          </a:p>
          <a:p>
            <a:endParaRPr lang="en-US" sz="1600" dirty="0"/>
          </a:p>
        </p:txBody>
      </p:sp>
      <p:pic>
        <p:nvPicPr>
          <p:cNvPr id="4" name="Picture 3"/>
          <p:cNvPicPr/>
          <p:nvPr/>
        </p:nvPicPr>
        <p:blipFill>
          <a:blip r:embed="rId2"/>
          <a:stretch>
            <a:fillRect/>
          </a:stretch>
        </p:blipFill>
        <p:spPr>
          <a:xfrm>
            <a:off x="571500" y="2190749"/>
            <a:ext cx="8001000" cy="2549127"/>
          </a:xfrm>
          <a:prstGeom prst="rect">
            <a:avLst/>
          </a:prstGeom>
          <a:ln>
            <a:noFill/>
          </a:ln>
        </p:spPr>
      </p:pic>
    </p:spTree>
    <p:extLst>
      <p:ext uri="{BB962C8B-B14F-4D97-AF65-F5344CB8AC3E}">
        <p14:creationId xmlns:p14="http://schemas.microsoft.com/office/powerpoint/2010/main" xmlns="" val="3003703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Issue Linen to Wards</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r>
              <a:rPr lang="en-US" sz="1600" dirty="0">
                <a:solidFill>
                  <a:srgbClr val="000000"/>
                </a:solidFill>
              </a:rPr>
              <a:t>Upon requests received from wards, the requested linen is issued to the wards</a:t>
            </a:r>
            <a:endParaRPr lang="en-US" sz="1600" dirty="0"/>
          </a:p>
          <a:p>
            <a:endParaRPr lang="en-US" sz="1600" dirty="0"/>
          </a:p>
        </p:txBody>
      </p:sp>
      <p:pic>
        <p:nvPicPr>
          <p:cNvPr id="4" name="Picture 3"/>
          <p:cNvPicPr/>
          <p:nvPr/>
        </p:nvPicPr>
        <p:blipFill>
          <a:blip r:embed="rId2"/>
          <a:stretch>
            <a:fillRect/>
          </a:stretch>
        </p:blipFill>
        <p:spPr>
          <a:xfrm>
            <a:off x="533400" y="1200150"/>
            <a:ext cx="8229600" cy="3352800"/>
          </a:xfrm>
          <a:prstGeom prst="rect">
            <a:avLst/>
          </a:prstGeom>
          <a:ln>
            <a:noFill/>
          </a:ln>
        </p:spPr>
      </p:pic>
    </p:spTree>
    <p:extLst>
      <p:ext uri="{BB962C8B-B14F-4D97-AF65-F5344CB8AC3E}">
        <p14:creationId xmlns:p14="http://schemas.microsoft.com/office/powerpoint/2010/main" xmlns="" val="2347443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663</Words>
  <Application>Microsoft Office PowerPoint</Application>
  <PresentationFormat>On-screen Show (16:9)</PresentationFormat>
  <Paragraphs>65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Linen Management </vt:lpstr>
      <vt:lpstr> Linen Management System </vt:lpstr>
      <vt:lpstr>Linen Dashboard</vt:lpstr>
      <vt:lpstr>Slide 4</vt:lpstr>
      <vt:lpstr> Initial Setup </vt:lpstr>
      <vt:lpstr> Procurement Flow </vt:lpstr>
      <vt:lpstr> Goods Receive Note(GRN) </vt:lpstr>
      <vt:lpstr> Indent Process </vt:lpstr>
      <vt:lpstr> Issue Linen to Wards </vt:lpstr>
      <vt:lpstr> Receive Linen by Nursing Staff </vt:lpstr>
      <vt:lpstr> Laundry Process </vt:lpstr>
      <vt:lpstr> Receive Washed Linen by Linen Department </vt:lpstr>
      <vt:lpstr>Reports</vt:lpstr>
      <vt:lpstr> Laundry Reports </vt:lpstr>
      <vt:lpstr> Linen Status </vt:lpstr>
      <vt:lpstr>Linen Issual Report                 Linen Issual Report                 </vt:lpstr>
      <vt:lpstr>  Stock Position </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Gautam Khapsa</dc:creator>
  <cp:lastModifiedBy>Gautam Khapsa</cp:lastModifiedBy>
  <cp:revision>11</cp:revision>
  <dcterms:created xsi:type="dcterms:W3CDTF">2006-08-16T00:00:00Z</dcterms:created>
  <dcterms:modified xsi:type="dcterms:W3CDTF">2018-03-14T10:39:30Z</dcterms:modified>
</cp:coreProperties>
</file>